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9"/>
  </p:notesMasterIdLst>
  <p:sldIdLst>
    <p:sldId id="859" r:id="rId2"/>
    <p:sldId id="1238" r:id="rId3"/>
    <p:sldId id="1318" r:id="rId4"/>
    <p:sldId id="1239" r:id="rId5"/>
    <p:sldId id="1242" r:id="rId6"/>
    <p:sldId id="1243" r:id="rId7"/>
    <p:sldId id="1320" r:id="rId8"/>
    <p:sldId id="1321" r:id="rId9"/>
    <p:sldId id="1322" r:id="rId10"/>
    <p:sldId id="1323" r:id="rId11"/>
    <p:sldId id="1324" r:id="rId12"/>
    <p:sldId id="1250" r:id="rId13"/>
    <p:sldId id="1325" r:id="rId14"/>
    <p:sldId id="1326" r:id="rId15"/>
    <p:sldId id="1327" r:id="rId16"/>
    <p:sldId id="1347" r:id="rId17"/>
    <p:sldId id="1253" r:id="rId18"/>
    <p:sldId id="1319" r:id="rId19"/>
    <p:sldId id="1328" r:id="rId20"/>
    <p:sldId id="1240" r:id="rId21"/>
    <p:sldId id="1329" r:id="rId22"/>
    <p:sldId id="1264" r:id="rId23"/>
    <p:sldId id="1330" r:id="rId24"/>
    <p:sldId id="1331" r:id="rId25"/>
    <p:sldId id="1265" r:id="rId26"/>
    <p:sldId id="1332" r:id="rId27"/>
    <p:sldId id="1333" r:id="rId28"/>
    <p:sldId id="1267" r:id="rId29"/>
    <p:sldId id="1334" r:id="rId30"/>
    <p:sldId id="1335" r:id="rId31"/>
    <p:sldId id="1269" r:id="rId32"/>
    <p:sldId id="1275" r:id="rId33"/>
    <p:sldId id="1276" r:id="rId34"/>
    <p:sldId id="1336" r:id="rId35"/>
    <p:sldId id="1278" r:id="rId36"/>
    <p:sldId id="1337" r:id="rId37"/>
    <p:sldId id="1338" r:id="rId38"/>
    <p:sldId id="1339" r:id="rId39"/>
    <p:sldId id="1340" r:id="rId40"/>
    <p:sldId id="1342" r:id="rId41"/>
    <p:sldId id="1343" r:id="rId42"/>
    <p:sldId id="1280" r:id="rId43"/>
    <p:sldId id="1344" r:id="rId44"/>
    <p:sldId id="1282" r:id="rId45"/>
    <p:sldId id="1345" r:id="rId46"/>
    <p:sldId id="1285" r:id="rId47"/>
    <p:sldId id="1346" r:id="rId48"/>
    <p:sldId id="1288" r:id="rId49"/>
    <p:sldId id="1303" r:id="rId50"/>
    <p:sldId id="1296" r:id="rId51"/>
    <p:sldId id="1298" r:id="rId52"/>
    <p:sldId id="1304" r:id="rId53"/>
    <p:sldId id="1305" r:id="rId54"/>
    <p:sldId id="1306" r:id="rId55"/>
    <p:sldId id="1307" r:id="rId56"/>
    <p:sldId id="1314" r:id="rId57"/>
    <p:sldId id="1316" r:id="rId5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高中英语 必修</a:t>
            </a:r>
            <a:r>
              <a:rPr lang="zh-CN" altLang="en-US" sz="2000" baseline="0" dirty="0" smtClean="0">
                <a:solidFill>
                  <a:prstClr val="black"/>
                </a:solidFill>
                <a:latin typeface="楷体" panose="02010609060101010101" pitchFamily="49" charset="-122"/>
                <a:ea typeface="楷体" panose="02010609060101010101" pitchFamily="49" charset="-122"/>
              </a:rPr>
              <a:t> 第三册 </a:t>
            </a:r>
            <a:r>
              <a:rPr lang="en-US" altLang="zh-CN" sz="2000" baseline="0" dirty="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5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3</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The world of science</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772816"/>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desire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渴望，欲望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渴望，期盼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693779"/>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incredible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spirit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invention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但至关重要的是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我们拥有思考与创造的极度渴望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而这才是发明的真谛。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2484737"/>
            <a:ext cx="6471576" cy="425544"/>
          </a:xfrm>
          <a:prstGeom prst="rect">
            <a:avLst/>
          </a:prstGeom>
        </p:spPr>
      </p:pic>
      <p:sp>
        <p:nvSpPr>
          <p:cNvPr id="7" name="矩形 6"/>
          <p:cNvSpPr/>
          <p:nvPr/>
        </p:nvSpPr>
        <p:spPr>
          <a:xfrm>
            <a:off x="360854" y="4599528"/>
            <a:ext cx="9262744"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desire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look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attractive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universal</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爱美之心</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人皆有之。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78187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98871"/>
            <a:ext cx="11485848" cy="2238241"/>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desire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渴望做某事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渴望做某事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我非常渴望能够帮助和照顾他人。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owned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bookshop</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expand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business</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我拥有一家书店</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想要扩大业务。</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2390910"/>
            <a:ext cx="879819" cy="298464"/>
          </a:xfrm>
          <a:prstGeom prst="rect">
            <a:avLst/>
          </a:prstGeom>
        </p:spPr>
      </p:pic>
    </p:spTree>
    <p:extLst>
      <p:ext uri="{BB962C8B-B14F-4D97-AF65-F5344CB8AC3E}">
        <p14:creationId xmlns:p14="http://schemas.microsoft.com/office/powerpoint/2010/main" val="14748139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除此之外</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另外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42731"/>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advances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medicine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environmental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computer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power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由于计算机能力的增强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医学和环境科学也取得了重要进展。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33689"/>
            <a:ext cx="6471576" cy="425544"/>
          </a:xfrm>
          <a:prstGeom prst="rect">
            <a:avLst/>
          </a:prstGeom>
        </p:spPr>
      </p:pic>
      <p:sp>
        <p:nvSpPr>
          <p:cNvPr id="5" name="矩形 4"/>
          <p:cNvSpPr/>
          <p:nvPr/>
        </p:nvSpPr>
        <p:spPr>
          <a:xfrm>
            <a:off x="360854" y="4121020"/>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Part-time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English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classes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offered</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addition</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students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classes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word-processing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computing</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开设了非全日制的英语班。另外</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学生可以修读文字处理和计算机课程。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951426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161131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addition&amp;in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addition to</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addition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相当于副词，通常放在句首，后面接完整的句子。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garden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numerous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overseas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这座花园拥有最丰富的本土植物的收藏。另外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它还拥有无数来自海外的花草树木。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addition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整个词组相当于一个介词，所以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的后面要接宾语。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garden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numerous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overseas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除了当地的植物之外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这座花园还拥有无数来自海外的花草树木。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advice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他不仅给我提了一些忠告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而且还给了我一些钱。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876581"/>
            <a:ext cx="1653229" cy="385407"/>
          </a:xfrm>
          <a:prstGeom prst="rect">
            <a:avLst/>
          </a:prstGeom>
        </p:spPr>
      </p:pic>
    </p:spTree>
    <p:extLst>
      <p:ext uri="{BB962C8B-B14F-4D97-AF65-F5344CB8AC3E}">
        <p14:creationId xmlns:p14="http://schemas.microsoft.com/office/powerpoint/2010/main" val="17268819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6939"/>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foreign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language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除英语外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他还得学第二外语。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另外，当主语后跟有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addition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引出的介词短语时，谓语动词仍与其前的主语保持一致。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老师和他的学生们都对这本书感兴趣。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40256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44220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terms</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从</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方面</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说来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根据</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按照</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从</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角度看</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用</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的思想方法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363171"/>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terms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environment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在环境方面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现在有可能创建一个智能步行屋。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2154129"/>
            <a:ext cx="6471576" cy="425544"/>
          </a:xfrm>
          <a:prstGeom prst="rect">
            <a:avLst/>
          </a:prstGeom>
        </p:spPr>
      </p:pic>
      <p:sp>
        <p:nvSpPr>
          <p:cNvPr id="7" name="矩形 6"/>
          <p:cNvSpPr/>
          <p:nvPr/>
        </p:nvSpPr>
        <p:spPr>
          <a:xfrm>
            <a:off x="360854" y="3688972"/>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terms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cost</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how</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much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thinking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charging</a:t>
            </a:r>
            <a:r>
              <a:rPr lang="zh-CN" altLang="zh-CN" sz="2400" b="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说到费用</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你们想要多少</a:t>
            </a:r>
            <a:r>
              <a:rPr lang="zh-CN" altLang="zh-CN" sz="2400" b="0" spc="-100" dirty="0">
                <a:solidFill>
                  <a:srgbClr val="000000"/>
                </a:solidFill>
                <a:cs typeface="Times New Roman" panose="02020603050405020304" pitchFamily="18" charset="0"/>
              </a:rPr>
              <a:t>？</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difficulty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problem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defined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terms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how</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long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took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complete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问题的难易度是以解决这个问题所花时间的长短而定的。</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237354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a:solidFill>
            <a:srgbClr val="E6E1EF"/>
          </a:solidFill>
        </p:spPr>
        <p:txBody>
          <a:bodyPr/>
          <a:lstStyle/>
          <a:p>
            <a:pPr indent="1792288" hangingPunct="0">
              <a:spcAft>
                <a:spcPts val="0"/>
              </a:spcAf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的其他表达：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for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respect of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far 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concerned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880566"/>
            <a:ext cx="1821926" cy="323119"/>
          </a:xfrm>
          <a:prstGeom prst="rect">
            <a:avLst/>
          </a:prstGeom>
        </p:spPr>
      </p:pic>
      <p:sp>
        <p:nvSpPr>
          <p:cNvPr id="6" name="矩形 5"/>
          <p:cNvSpPr/>
          <p:nvPr/>
        </p:nvSpPr>
        <p:spPr>
          <a:xfrm>
            <a:off x="360854" y="3109024"/>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food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party</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关于聚会要用的食物</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都在置办当中。</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respect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problem</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draw</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conclusion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关于这个问题</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我们没有必要在此作结论。</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concerned</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private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advantages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disadvantages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就我而言</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私家车利大于弊。</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3418949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576248"/>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invent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是什么激励我们去发明创造呢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206084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inspires us to invent things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的强调句型的特殊疑问句。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2252887"/>
            <a:ext cx="912981" cy="298464"/>
          </a:xfrm>
          <a:prstGeom prst="rect">
            <a:avLst/>
          </a:prstGeom>
        </p:spPr>
      </p:pic>
      <p:sp>
        <p:nvSpPr>
          <p:cNvPr id="6" name="内容占位符 1"/>
          <p:cNvSpPr txBox="1">
            <a:spLocks/>
          </p:cNvSpPr>
          <p:nvPr/>
        </p:nvSpPr>
        <p:spPr bwMode="auto">
          <a:xfrm>
            <a:off x="360854" y="2708920"/>
            <a:ext cx="11485848" cy="2862322"/>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陈述句的强调句型：</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is/was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通常是主语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宾语或状语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强调主语且主语指人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一般疑问句的强调句型：</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Is/was it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特殊疑问句的强调句型：被强调部分（</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通常是疑问代词或疑问副词</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is/was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知识拓展.eps" descr="id:2147486363;FounderCES"/>
          <p:cNvPicPr/>
          <p:nvPr/>
        </p:nvPicPr>
        <p:blipFill>
          <a:blip r:embed="rId4"/>
          <a:stretch>
            <a:fillRect/>
          </a:stretch>
        </p:blipFill>
        <p:spPr>
          <a:xfrm>
            <a:off x="370574" y="2870525"/>
            <a:ext cx="1821926" cy="323119"/>
          </a:xfrm>
          <a:prstGeom prst="rect">
            <a:avLst/>
          </a:prstGeom>
        </p:spPr>
      </p:pic>
    </p:spTree>
    <p:extLst>
      <p:ext uri="{BB962C8B-B14F-4D97-AF65-F5344CB8AC3E}">
        <p14:creationId xmlns:p14="http://schemas.microsoft.com/office/powerpoint/2010/main" val="9618279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2608852"/>
            <a:ext cx="11485848" cy="1684244"/>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yesterday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他是在昨天遇到了李平。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yesterday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他是在昨天遇到的李平吗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他是在什么时候遇到李平的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478813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305952"/>
              </a:xfrm>
              <a:solidFill>
                <a:srgbClr val="FCE2D0"/>
              </a:solidFill>
            </p:spPr>
            <p:txBody>
              <a:bodyPr/>
              <a:lstStyle/>
              <a:p>
                <a:pPr hangingPunct="0">
                  <a:spcAft>
                    <a:spcPts val="0"/>
                  </a:spcAft>
                </a:pPr>
                <a:r>
                  <a:rPr lang="en-US" altLang="zh-CN" dirty="0">
                    <a:solidFill>
                      <a:srgbClr val="F3892F"/>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what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remains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important</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主语从句</m:t>
                        </m:r>
                      </m:lim>
                    </m:limLow>
                  </m:oMath>
                </a14:m>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spc="-100">
                            <a:solidFill>
                              <a:srgbClr val="F3892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pc="-100">
                                <a:solidFill>
                                  <a:srgbClr val="F3892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F3892F"/>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spc="-100">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3892F"/>
                                </a:solidFill>
                                <a:latin typeface="Cambria Math" panose="02040503050406030204" pitchFamily="18" charset="0"/>
                                <a:ea typeface="宋体" panose="02010600030101010101" pitchFamily="2" charset="-122"/>
                                <a:cs typeface="Times New Roman" panose="02020603050405020304" pitchFamily="18" charset="0"/>
                              </a:rPr>
                              <m:t>we</m:t>
                            </m:r>
                            <m:r>
                              <a:rPr lang="en-US" altLang="zh-CN" spc="-100">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3892F"/>
                                </a:solidFill>
                                <a:latin typeface="Cambria Math" panose="02040503050406030204" pitchFamily="18" charset="0"/>
                                <a:ea typeface="宋体" panose="02010600030101010101" pitchFamily="2" charset="-122"/>
                                <a:cs typeface="Times New Roman" panose="02020603050405020304" pitchFamily="18" charset="0"/>
                              </a:rPr>
                              <m:t>have</m:t>
                            </m:r>
                            <m:r>
                              <a:rPr lang="en-US" altLang="zh-CN" spc="-100">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3892F"/>
                                </a:solidFill>
                                <a:latin typeface="Cambria Math" panose="02040503050406030204" pitchFamily="18" charset="0"/>
                                <a:ea typeface="宋体" panose="02010600030101010101" pitchFamily="2" charset="-122"/>
                                <a:cs typeface="Times New Roman" panose="02020603050405020304" pitchFamily="18" charset="0"/>
                              </a:rPr>
                              <m:t>an</m:t>
                            </m:r>
                            <m:r>
                              <a:rPr lang="en-US" altLang="zh-CN" spc="-100">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3892F"/>
                                </a:solidFill>
                                <a:latin typeface="Cambria Math" panose="02040503050406030204" pitchFamily="18" charset="0"/>
                                <a:ea typeface="宋体" panose="02010600030101010101" pitchFamily="2" charset="-122"/>
                                <a:cs typeface="Times New Roman" panose="02020603050405020304" pitchFamily="18" charset="0"/>
                              </a:rPr>
                              <m:t>incredible</m:t>
                            </m:r>
                            <m:r>
                              <a:rPr lang="en-US" altLang="zh-CN" spc="-100">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3892F"/>
                                </a:solidFill>
                                <a:latin typeface="Cambria Math" panose="02040503050406030204" pitchFamily="18" charset="0"/>
                                <a:ea typeface="宋体" panose="02010600030101010101" pitchFamily="2" charset="-122"/>
                                <a:cs typeface="Times New Roman" panose="02020603050405020304" pitchFamily="18" charset="0"/>
                              </a:rPr>
                              <m:t>desire</m:t>
                            </m:r>
                            <m:r>
                              <a:rPr lang="en-US" altLang="zh-CN" spc="-100">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3892F"/>
                                </a:solidFill>
                                <a:latin typeface="Cambria Math" panose="02040503050406030204" pitchFamily="18" charset="0"/>
                                <a:ea typeface="宋体" panose="02010600030101010101" pitchFamily="2" charset="-122"/>
                                <a:cs typeface="Times New Roman" panose="02020603050405020304" pitchFamily="18" charset="0"/>
                              </a:rPr>
                              <m:t>to</m:t>
                            </m:r>
                            <m:r>
                              <a:rPr lang="en-US" altLang="zh-CN" spc="-100">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3892F"/>
                                </a:solidFill>
                                <a:latin typeface="Cambria Math" panose="02040503050406030204" pitchFamily="18" charset="0"/>
                                <a:ea typeface="宋体" panose="02010600030101010101" pitchFamily="2" charset="-122"/>
                                <a:cs typeface="Times New Roman" panose="02020603050405020304" pitchFamily="18" charset="0"/>
                              </a:rPr>
                              <m:t>think</m:t>
                            </m:r>
                            <m:r>
                              <a:rPr lang="en-US" altLang="zh-CN" spc="-100">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smtClean="0">
                                <a:solidFill>
                                  <a:srgbClr val="F3892F"/>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spc="-100">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F3892F"/>
                                </a:solidFill>
                                <a:latin typeface="Cambria Math" panose="02040503050406030204" pitchFamily="18" charset="0"/>
                                <a:ea typeface="宋体" panose="02010600030101010101" pitchFamily="2" charset="-122"/>
                                <a:cs typeface="Times New Roman" panose="02020603050405020304" pitchFamily="18" charset="0"/>
                              </a:rPr>
                              <m:t>create</m:t>
                            </m:r>
                          </m:e>
                        </m:bar>
                      </m:e>
                      <m:lim>
                        <m:r>
                          <a:rPr lang="zh-CN" altLang="zh-CN" spc="-100">
                            <a:solidFill>
                              <a:srgbClr val="F3892F"/>
                            </a:solidFill>
                            <a:latin typeface="Cambria Math" panose="02040503050406030204" pitchFamily="18" charset="0"/>
                            <a:ea typeface="楷体" panose="02010609060101010101" pitchFamily="49" charset="-122"/>
                            <a:cs typeface="Times New Roman" panose="02020603050405020304" pitchFamily="18" charset="0"/>
                          </a:rPr>
                          <m:t>表语从句</m:t>
                        </m:r>
                      </m:lim>
                    </m:limLow>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spirit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invention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但至关重要的是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我们拥有思考与创造的极度渴望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而这才是发明的真谛。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305952"/>
              </a:xfrm>
              <a:blipFill>
                <a:blip r:embed="rId2"/>
                <a:stretch>
                  <a:fillRect l="-796" r="-849" b="-1055"/>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315896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本句中包含一个</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引导的主语从句和</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引导的表语从句。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impresses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dedication</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最让我印象深刻的是你对工作的投入。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我想说的是</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努力工作会有回报。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reason</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missed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train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他迟到的原因是错过了火车。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60854" y="3332899"/>
            <a:ext cx="912981" cy="298464"/>
          </a:xfrm>
          <a:prstGeom prst="rect">
            <a:avLst/>
          </a:prstGeom>
        </p:spPr>
      </p:pic>
    </p:spTree>
    <p:extLst>
      <p:ext uri="{BB962C8B-B14F-4D97-AF65-F5344CB8AC3E}">
        <p14:creationId xmlns:p14="http://schemas.microsoft.com/office/powerpoint/2010/main" val="157086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492896"/>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shoot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射击（光线等），放射；拍摄；射击；（使朝某方向）冲，奔，扑，飞驰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6" name="单词冲关.eps" descr="id:2147486349;FounderCES"/>
          <p:cNvPicPr/>
          <p:nvPr/>
        </p:nvPicPr>
        <p:blipFill>
          <a:blip r:embed="rId3"/>
          <a:stretch>
            <a:fillRect/>
          </a:stretch>
        </p:blipFill>
        <p:spPr>
          <a:xfrm>
            <a:off x="362360" y="2029218"/>
            <a:ext cx="1773912" cy="354263"/>
          </a:xfrm>
          <a:prstGeom prst="rect">
            <a:avLst/>
          </a:prstGeom>
        </p:spPr>
      </p:pic>
      <p:sp>
        <p:nvSpPr>
          <p:cNvPr id="7" name="内容占位符 1"/>
          <p:cNvSpPr txBox="1">
            <a:spLocks/>
          </p:cNvSpPr>
          <p:nvPr/>
        </p:nvSpPr>
        <p:spPr bwMode="auto">
          <a:xfrm>
            <a:off x="360854" y="3403912"/>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darkening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purple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presently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一道微弱的蓝光穿过它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变暗至紫色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很快她就看到了她儿子的影像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他住在地球的另一边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儿子也看到了她。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4"/>
          <a:stretch>
            <a:fillRect/>
          </a:stretch>
        </p:blipFill>
        <p:spPr>
          <a:xfrm>
            <a:off x="5375126" y="3194870"/>
            <a:ext cx="6471576" cy="425544"/>
          </a:xfrm>
          <a:prstGeom prst="rect">
            <a:avLst/>
          </a:prstGeom>
        </p:spPr>
      </p:pic>
      <p:pic>
        <p:nvPicPr>
          <p:cNvPr id="9" name="单词冲关.eps" descr="id:2147486489;FounderCES"/>
          <p:cNvPicPr/>
          <p:nvPr/>
        </p:nvPicPr>
        <p:blipFill>
          <a:blip r:embed="rId3"/>
          <a:stretch>
            <a:fillRect/>
          </a:stretch>
        </p:blipFill>
        <p:spPr>
          <a:xfrm>
            <a:off x="360854" y="2019972"/>
            <a:ext cx="1775418" cy="354564"/>
          </a:xfrm>
          <a:prstGeom prst="rect">
            <a:avLst/>
          </a:prstGeom>
        </p:spPr>
      </p:pic>
      <p:pic>
        <p:nvPicPr>
          <p:cNvPr id="11" name="图片 10"/>
          <p:cNvPicPr>
            <a:picLocks noChangeAspect="1"/>
          </p:cNvPicPr>
          <p:nvPr/>
        </p:nvPicPr>
        <p:blipFill>
          <a:blip r:embed="rId5"/>
          <a:stretch>
            <a:fillRect/>
          </a:stretch>
        </p:blipFill>
        <p:spPr>
          <a:xfrm>
            <a:off x="360855" y="1545762"/>
            <a:ext cx="11485848" cy="367915"/>
          </a:xfrm>
          <a:prstGeom prst="rect">
            <a:avLst/>
          </a:prstGeom>
        </p:spPr>
      </p:pic>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beyond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prep</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无法</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，超出，超过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737734"/>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recognition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printing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在接下来的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我们的生活可能会因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打印而发生巨大改变。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528692"/>
            <a:ext cx="6471576" cy="425544"/>
          </a:xfrm>
          <a:prstGeom prst="rect">
            <a:avLst/>
          </a:prstGeom>
        </p:spPr>
      </p:pic>
      <p:pic>
        <p:nvPicPr>
          <p:cNvPr id="9" name="图片 8"/>
          <p:cNvPicPr>
            <a:picLocks noChangeAspect="1"/>
          </p:cNvPicPr>
          <p:nvPr/>
        </p:nvPicPr>
        <p:blipFill>
          <a:blip r:embed="rId4"/>
          <a:stretch>
            <a:fillRect/>
          </a:stretch>
        </p:blipFill>
        <p:spPr>
          <a:xfrm>
            <a:off x="360854" y="883566"/>
            <a:ext cx="11473012" cy="367505"/>
          </a:xfrm>
          <a:prstGeom prst="rect">
            <a:avLst/>
          </a:prstGeom>
        </p:spPr>
      </p:pic>
      <p:sp>
        <p:nvSpPr>
          <p:cNvPr id="3" name="矩形 2"/>
          <p:cNvSpPr/>
          <p:nvPr/>
        </p:nvSpPr>
        <p:spPr>
          <a:xfrm>
            <a:off x="360854" y="4077072"/>
            <a:ext cx="11473012"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road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continues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beyond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village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hills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那条路经过村子后</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又往上延伸到群山中。</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know</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next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three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weeks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haven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thought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beyond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我知道我未来三周要干什么</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但再往后我还没有想过。</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48880"/>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我们的成功远远超出了我们的估计范围。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bicycle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repair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badly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damaged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repair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自行车已损坏得无法修理。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13788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one’s power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超出某人的能力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praise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夸不胜夸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example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没有先例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compare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无与伦比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midnight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过了半夜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belief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难以置信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one’s wildest dreams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大大出乎某人的预料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description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无法形容，难以形容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expression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无法表达，形容不出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doubt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毋庸置疑，确实</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8456773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control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无法控制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reach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够不着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为某人所不能理解；能力所不及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oneself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精神错乱；忘形；失态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mistake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我无法理解为什么他总是犯同样的错误。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herself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听到消息时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她高兴得忘乎所以。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99595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origin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起源，起因；出身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7083"/>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British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biologist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Charles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Darwin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1809</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explains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selection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英国生物学家查尔斯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达尔文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以其著作《物种起源》而闻名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他在该书中解释了自然选择导致的物种变化。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8041"/>
            <a:ext cx="6471576" cy="425544"/>
          </a:xfrm>
          <a:prstGeom prst="rect">
            <a:avLst/>
          </a:prstGeom>
        </p:spPr>
      </p:pic>
      <p:sp>
        <p:nvSpPr>
          <p:cNvPr id="7" name="矩形 6"/>
          <p:cNvSpPr/>
          <p:nvPr/>
        </p:nvSpPr>
        <p:spPr>
          <a:xfrm>
            <a:off x="360854" y="4077072"/>
            <a:ext cx="11485848" cy="1684244"/>
          </a:xfrm>
          <a:prstGeom prst="rect">
            <a:avLst/>
          </a:prstGeom>
        </p:spPr>
        <p:txBody>
          <a:bodyPr wrap="square">
            <a:spAutoFit/>
          </a:bodyPr>
          <a:lstStyle/>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question</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of</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origin</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of</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universe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is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still</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hotly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debated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by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scientists</a:t>
            </a:r>
            <a:r>
              <a:rPr lang="en-US" altLang="zh-CN" sz="2400" b="0">
                <a:solidFill>
                  <a:srgbClr val="25477F"/>
                </a:solidFill>
                <a:cs typeface="Times New Roman" panose="02020603050405020304" pitchFamily="18" charset="0"/>
              </a:rPr>
              <a:t>.</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关于宇宙起源的问题</a:t>
            </a:r>
            <a:r>
              <a:rPr lang="zh-CN" altLang="zh-CN" sz="2400" b="0">
                <a:solidFill>
                  <a:srgbClr val="000000"/>
                </a:solidFill>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科学家仍在激烈地辩论。</a:t>
            </a:r>
            <a:endParaRPr lang="zh-CN" altLang="zh-CN" sz="1050" b="0">
              <a:solidFill>
                <a:srgbClr val="000000"/>
              </a:solidFill>
              <a:cs typeface="Times New Roman" panose="02020603050405020304" pitchFamily="18" charset="0"/>
            </a:endParaRPr>
          </a:p>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They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are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forced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to</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return</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to</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their</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country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of</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origin</a:t>
            </a:r>
            <a:r>
              <a:rPr lang="en-US" altLang="zh-CN" sz="2400" b="0">
                <a:solidFill>
                  <a:srgbClr val="25477F"/>
                </a:solidFill>
                <a:cs typeface="Times New Roman" panose="02020603050405020304" pitchFamily="18" charset="0"/>
              </a:rPr>
              <a:t>.</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他们被迫返回原籍国。</a:t>
            </a:r>
            <a:endParaRPr lang="zh-CN" altLang="zh-CN" sz="105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31905610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81111"/>
          </a:xfrm>
          <a:solidFill>
            <a:srgbClr val="E6E1EF"/>
          </a:solidFill>
        </p:spPr>
        <p:txBody>
          <a:bodyPr/>
          <a:lstStyle/>
          <a:p>
            <a:pPr indent="1792288"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originate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original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起初的，原创的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originally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原来，起初</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880566"/>
            <a:ext cx="1821926" cy="323119"/>
          </a:xfrm>
          <a:prstGeom prst="rect">
            <a:avLst/>
          </a:prstGeom>
        </p:spPr>
      </p:pic>
      <p:sp>
        <p:nvSpPr>
          <p:cNvPr id="5" name="矩形 4"/>
          <p:cNvSpPr/>
          <p:nvPr/>
        </p:nvSpPr>
        <p:spPr>
          <a:xfrm>
            <a:off x="360854" y="2267819"/>
            <a:ext cx="11485848" cy="3881768"/>
          </a:xfrm>
          <a:prstGeom prst="rect">
            <a:avLst/>
          </a:prstGeom>
        </p:spPr>
        <p:txBody>
          <a:bodyPr wrap="square">
            <a:spAutoFit/>
          </a:bodyPr>
          <a:lstStyle/>
          <a:p>
            <a:pPr algn="just" eaLnBrk="1">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theories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originate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from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practice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turn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serve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practice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所有的理论都来源于实践</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反过来服务于实践。</a:t>
            </a:r>
            <a:endParaRPr lang="zh-CN" altLang="zh-CN" sz="1050" b="0" dirty="0">
              <a:solidFill>
                <a:srgbClr val="000000"/>
              </a:solidFill>
              <a:cs typeface="Times New Roman" panose="02020603050405020304" pitchFamily="18" charset="0"/>
            </a:endParaRPr>
          </a:p>
          <a:p>
            <a:pPr algn="just" eaLnBrk="1">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point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paintings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original</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我应当指出</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这些画中没有一幅是真迹。</a:t>
            </a:r>
            <a:endParaRPr lang="zh-CN" altLang="zh-CN" sz="1050" b="0" dirty="0">
              <a:solidFill>
                <a:srgbClr val="000000"/>
              </a:solidFill>
              <a:cs typeface="Times New Roman" panose="02020603050405020304" pitchFamily="18" charset="0"/>
            </a:endParaRPr>
          </a:p>
          <a:p>
            <a:pPr algn="just" eaLnBrk="1">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original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price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_GB231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3</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000</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open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offers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原价为</a:t>
            </a:r>
            <a:r>
              <a:rPr lang="en-US" altLang="zh-CN" sz="2400" b="0" dirty="0">
                <a:solidFill>
                  <a:srgbClr val="000000"/>
                </a:solidFill>
                <a:cs typeface="Times New Roman" panose="02020603050405020304" pitchFamily="18" charset="0"/>
              </a:rPr>
              <a:t>3000</a:t>
            </a:r>
            <a:r>
              <a:rPr lang="zh-CN" altLang="zh-CN" sz="2400" b="0" dirty="0">
                <a:solidFill>
                  <a:srgbClr val="000000"/>
                </a:solidFill>
                <a:ea typeface="楷体" panose="02010609060101010101" pitchFamily="49" charset="-122"/>
                <a:cs typeface="Times New Roman" panose="02020603050405020304" pitchFamily="18" charset="0"/>
              </a:rPr>
              <a:t>英镑</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但价钱还可以商量。</a:t>
            </a:r>
            <a:endParaRPr lang="zh-CN" altLang="zh-CN" sz="1050" b="0" dirty="0">
              <a:solidFill>
                <a:srgbClr val="000000"/>
              </a:solidFill>
              <a:cs typeface="Times New Roman" panose="02020603050405020304" pitchFamily="18" charset="0"/>
            </a:endParaRPr>
          </a:p>
          <a:p>
            <a:pPr algn="just" eaLnBrk="1">
              <a:lnSpc>
                <a:spcPct val="13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castle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originally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surrounded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triple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wall</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only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which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remains</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这座城堡最初由三道墙环绕而成</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现在仅存一道。</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7910806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cure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药剂；疗法；措施，对策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治愈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7083"/>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eaLnBrk="1">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Currently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Alzheimer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improve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quality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阿尔茨海默病还没有治愈方法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但科学家们正在研究提高阿尔茨海默病患者生活质量的方法。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8041"/>
            <a:ext cx="6471576" cy="425544"/>
          </a:xfrm>
          <a:prstGeom prst="rect">
            <a:avLst/>
          </a:prstGeom>
        </p:spPr>
      </p:pic>
      <p:sp>
        <p:nvSpPr>
          <p:cNvPr id="7" name="矩形 6"/>
          <p:cNvSpPr/>
          <p:nvPr/>
        </p:nvSpPr>
        <p:spPr>
          <a:xfrm>
            <a:off x="360854" y="3528167"/>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MDT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effective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treatment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cure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leprosy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sufferers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worldwide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联合化疗是一种有望治愈全世界所有麻风病患者的有效治疗方法。</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cure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disease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although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drugs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slow</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down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development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尽管药物可以减缓病情的发展</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但是这种病仍然是不治之症。</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841828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000980"/>
          </a:xfrm>
        </p:spPr>
        <p:txBody>
          <a:bodyPr/>
          <a:lstStyle/>
          <a:p>
            <a:pPr indent="896938"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治好某人的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cure for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的疗法；解决</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的措施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
          <p:cNvSpPr txBox="1">
            <a:spLocks/>
          </p:cNvSpPr>
          <p:nvPr/>
        </p:nvSpPr>
        <p:spPr bwMode="auto">
          <a:xfrm>
            <a:off x="360854" y="1700808"/>
            <a:ext cx="11485848" cy="436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01800" eaLnBrk="1" hangingPunct="0">
              <a:lnSpc>
                <a:spcPct val="130000"/>
              </a:lnSpc>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cure/treat/heal</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主要指治愈疾病。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medicine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twice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cold</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医生说如果我一天服用两次这种药</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应该能治愈我的感冒。</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指接受并诊治病人。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condition</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treated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drugs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strict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diet</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这种病通常用药物和严格控制的饮食进行治疗。</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侧重指治愈伤口、伤痛，如灼伤等。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wounds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伤口过了很长时间才愈合。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易混辨析.eps" descr="id:2147486391;FounderCES"/>
          <p:cNvPicPr/>
          <p:nvPr/>
        </p:nvPicPr>
        <p:blipFill>
          <a:blip r:embed="rId3"/>
          <a:stretch>
            <a:fillRect/>
          </a:stretch>
        </p:blipFill>
        <p:spPr>
          <a:xfrm>
            <a:off x="360854" y="1813163"/>
            <a:ext cx="1653229" cy="385407"/>
          </a:xfrm>
          <a:prstGeom prst="rect">
            <a:avLst/>
          </a:prstGeom>
        </p:spPr>
      </p:pic>
    </p:spTree>
    <p:extLst>
      <p:ext uri="{BB962C8B-B14F-4D97-AF65-F5344CB8AC3E}">
        <p14:creationId xmlns:p14="http://schemas.microsoft.com/office/powerpoint/2010/main" val="1399224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由于</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因为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51784"/>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British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biologist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Charles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Darwin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1809</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Origin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explains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selection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英国生物学家查尔斯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达尔文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以其著作《物种起源》而闻名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他在该书中解释了自然选择导致的物种变化。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42742"/>
            <a:ext cx="6471576" cy="425544"/>
          </a:xfrm>
          <a:prstGeom prst="rect">
            <a:avLst/>
          </a:prstGeom>
        </p:spPr>
      </p:pic>
    </p:spTree>
    <p:extLst>
      <p:ext uri="{BB962C8B-B14F-4D97-AF65-F5344CB8AC3E}">
        <p14:creationId xmlns:p14="http://schemas.microsoft.com/office/powerpoint/2010/main" val="8853503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26863"/>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entrepreneur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largely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excellent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judgment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这位企业家的成功很大程度上是因为他卓越的判断力。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unaware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这些工人由于看不懂英语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不知道自己在签什么。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021467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attacked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警察接到命令可以枪击任何攻击他们的人。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almost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他们差不多快到船边时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这时一个人影从他们旁边飞奔而过。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由于导演指导有方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影片拍得非常成功。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19178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900235"/>
          </a:xfrm>
        </p:spPr>
        <p:txBody>
          <a:bodyPr/>
          <a:lstStyle/>
          <a:p>
            <a:pPr indent="161131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 to/because of/owing to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为较正式用语，常用于官方通告和公开声明中，可直接作表语。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常后接人或事物，强调其为某事物发生的原因，在英语口语中更为常用。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owing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其后多接事物，常可与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due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换用。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cancel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因为下雨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他只好取消这次旅行。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weather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cancelled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由于天气恶劣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下一航班将被取消。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1615245"/>
            <a:ext cx="1653229" cy="385407"/>
          </a:xfrm>
          <a:prstGeom prst="rect">
            <a:avLst/>
          </a:prstGeom>
        </p:spPr>
      </p:pic>
    </p:spTree>
    <p:extLst>
      <p:ext uri="{BB962C8B-B14F-4D97-AF65-F5344CB8AC3E}">
        <p14:creationId xmlns:p14="http://schemas.microsoft.com/office/powerpoint/2010/main" val="4684033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4517"/>
                <a:ext cx="11485848" cy="3409459"/>
              </a:xfrm>
              <a:solidFill>
                <a:srgbClr val="FCE2D0"/>
              </a:solidFill>
            </p:spPr>
            <p:txBody>
              <a:bodyPr/>
              <a:lstStyle/>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not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just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humans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who</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are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benefiting</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强调句</m:t>
                        </m:r>
                      </m:lim>
                    </m:limLow>
                  </m:oMath>
                </a14:m>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Brazil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方正宋一_GBK"/>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方正宋一_GBK"/>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given</a:t>
                </a:r>
                <a:r>
                  <a:rPr lang="en-US" altLang="zh-CN" dirty="0">
                    <a:solidFill>
                      <a:srgbClr val="000000"/>
                    </a:solidFill>
                    <a:latin typeface="Times New Roman" panose="02020603050405020304" pitchFamily="18" charset="0"/>
                    <a:ea typeface="方正宋一_GBK"/>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方正宋一_GBK"/>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方正宋一_GBK"/>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3D-printed</a:t>
                </a:r>
                <a:r>
                  <a:rPr lang="en-US" altLang="zh-CN" dirty="0">
                    <a:solidFill>
                      <a:srgbClr val="000000"/>
                    </a:solidFill>
                    <a:latin typeface="Times New Roman" panose="02020603050405020304" pitchFamily="18" charset="0"/>
                    <a:ea typeface="方正宋一_GBK"/>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shell</a:t>
                </a:r>
                <a:r>
                  <a:rPr lang="en-US" altLang="zh-CN" dirty="0">
                    <a:solidFill>
                      <a:srgbClr val="000000"/>
                    </a:solidFill>
                    <a:latin typeface="Times New Roman" panose="02020603050405020304" pitchFamily="18" charset="0"/>
                    <a:ea typeface="方正宋一_GBK"/>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方正宋一_GBK"/>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方正宋一_GBK"/>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turtle</a:t>
                </a:r>
                <a14:m>
                  <m:oMath xmlns:m="http://schemas.openxmlformats.org/officeDocument/2006/math">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limLow>
                      <m:limLowPr>
                        <m:ctrlPr>
                          <a:rPr lang="zh-CN" altLang="zh-CN" i="1">
                            <a:solidFill>
                              <a:srgbClr val="F3892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3892F"/>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3892F"/>
                                </a:solidFill>
                                <a:latin typeface="Cambria Math" panose="02040503050406030204" pitchFamily="18" charset="0"/>
                                <a:ea typeface="宋体" panose="02010600030101010101" pitchFamily="2" charset="-122"/>
                                <a:cs typeface="Times New Roman" panose="02020603050405020304" pitchFamily="18" charset="0"/>
                              </a:rPr>
                              <m:t>injured</m:t>
                            </m:r>
                            <m:r>
                              <a:rPr lang="en-US" altLang="zh-CN">
                                <a:solidFill>
                                  <a:srgbClr val="F3892F"/>
                                </a:solidFill>
                                <a:latin typeface="Cambria Math" panose="02040503050406030204" pitchFamily="18" charset="0"/>
                                <a:ea typeface="方正宋一_GBK"/>
                                <a:cs typeface="Times New Roman" panose="02020603050405020304" pitchFamily="18" charset="0"/>
                              </a:rPr>
                              <m:t> </m:t>
                            </m:r>
                            <m:r>
                              <m:rPr>
                                <m:sty m:val="p"/>
                              </m:rPr>
                              <a:rPr lang="en-US" altLang="zh-CN">
                                <a:solidFill>
                                  <a:srgbClr val="F3892F"/>
                                </a:solidFill>
                                <a:latin typeface="Cambria Math" panose="02040503050406030204" pitchFamily="18" charset="0"/>
                                <a:ea typeface="宋体" panose="02010600030101010101" pitchFamily="2" charset="-122"/>
                                <a:cs typeface="Times New Roman" panose="02020603050405020304" pitchFamily="18" charset="0"/>
                              </a:rPr>
                              <m:t>in</m:t>
                            </m:r>
                            <m:r>
                              <a:rPr lang="en-US" altLang="zh-CN">
                                <a:solidFill>
                                  <a:srgbClr val="F3892F"/>
                                </a:solidFill>
                                <a:latin typeface="Cambria Math" panose="02040503050406030204" pitchFamily="18" charset="0"/>
                                <a:ea typeface="方正宋一_GBK"/>
                                <a:cs typeface="Times New Roman" panose="02020603050405020304" pitchFamily="18" charset="0"/>
                              </a:rPr>
                              <m:t> </m:t>
                            </m:r>
                            <m:r>
                              <m:rPr>
                                <m:sty m:val="p"/>
                              </m:rPr>
                              <a:rPr lang="en-US" altLang="zh-CN">
                                <a:solidFill>
                                  <a:srgbClr val="F3892F"/>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a:solidFill>
                                  <a:srgbClr val="F3892F"/>
                                </a:solidFill>
                                <a:latin typeface="Cambria Math" panose="02040503050406030204" pitchFamily="18" charset="0"/>
                                <a:ea typeface="方正宋一_GBK"/>
                                <a:cs typeface="Times New Roman" panose="02020603050405020304" pitchFamily="18" charset="0"/>
                              </a:rPr>
                              <m:t> </m:t>
                            </m:r>
                            <m:r>
                              <m:rPr>
                                <m:sty m:val="p"/>
                              </m:rPr>
                              <a:rPr lang="en-US" altLang="zh-CN">
                                <a:solidFill>
                                  <a:srgbClr val="F3892F"/>
                                </a:solidFill>
                                <a:latin typeface="Cambria Math" panose="02040503050406030204" pitchFamily="18" charset="0"/>
                                <a:ea typeface="宋体" panose="02010600030101010101" pitchFamily="2" charset="-122"/>
                                <a:cs typeface="Times New Roman" panose="02020603050405020304" pitchFamily="18" charset="0"/>
                              </a:rPr>
                              <m:t>forest</m:t>
                            </m:r>
                            <m:r>
                              <a:rPr lang="en-US" altLang="zh-CN">
                                <a:solidFill>
                                  <a:srgbClr val="F3892F"/>
                                </a:solidFill>
                                <a:latin typeface="Cambria Math" panose="02040503050406030204" pitchFamily="18" charset="0"/>
                                <a:ea typeface="方正宋一_GBK"/>
                                <a:cs typeface="Times New Roman" panose="02020603050405020304" pitchFamily="18" charset="0"/>
                              </a:rPr>
                              <m:t> </m:t>
                            </m:r>
                            <m:r>
                              <m:rPr>
                                <m:sty m:val="p"/>
                              </m:rPr>
                              <a:rPr lang="en-US" altLang="zh-CN">
                                <a:solidFill>
                                  <a:srgbClr val="F3892F"/>
                                </a:solidFill>
                                <a:latin typeface="Cambria Math" panose="02040503050406030204" pitchFamily="18" charset="0"/>
                                <a:ea typeface="宋体" panose="02010600030101010101" pitchFamily="2" charset="-122"/>
                                <a:cs typeface="Times New Roman" panose="02020603050405020304" pitchFamily="18" charset="0"/>
                              </a:rPr>
                              <m:t>fire</m:t>
                            </m:r>
                          </m:e>
                        </m:bar>
                      </m:e>
                      <m:lim>
                        <m:r>
                          <a:rPr lang="zh-CN" altLang="zh-CN">
                            <a:solidFill>
                              <a:srgbClr val="F3892F"/>
                            </a:solidFill>
                            <a:latin typeface="Cambria Math" panose="02040503050406030204" pitchFamily="18" charset="0"/>
                            <a:ea typeface="楷体" panose="02010609060101010101" pitchFamily="49" charset="-122"/>
                            <a:cs typeface="Times New Roman" panose="02020603050405020304" pitchFamily="18" charset="0"/>
                          </a:rPr>
                          <m:t>后置定语</m:t>
                        </m:r>
                      </m:lim>
                    </m:limLow>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不仅仅是人类从中受益</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在巴西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人们给一只在森林火灾中受伤的乌龟提供了一个新的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打印外壳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3409459"/>
              </a:xfrm>
              <a:blipFill>
                <a:blip r:embed="rId2"/>
                <a:stretch>
                  <a:fillRect l="-796" r="-849" b="-1252"/>
                </a:stretch>
              </a:blipFill>
            </p:spPr>
            <p:txBody>
              <a:bodyPr/>
              <a:lstStyle/>
              <a:p>
                <a:r>
                  <a:rPr lang="zh-CN" altLang="en-US">
                    <a:noFill/>
                  </a:rPr>
                  <a:t> </a:t>
                </a:r>
              </a:p>
            </p:txBody>
          </p:sp>
        </mc:Fallback>
      </mc:AlternateContent>
      <p:pic>
        <p:nvPicPr>
          <p:cNvPr id="3" name="XB4.eps" descr="id:2147486447;FounderCES"/>
          <p:cNvPicPr/>
          <p:nvPr/>
        </p:nvPicPr>
        <p:blipFill>
          <a:blip r:embed="rId3"/>
          <a:stretch>
            <a:fillRect/>
          </a:stretch>
        </p:blipFill>
        <p:spPr>
          <a:xfrm>
            <a:off x="360854" y="876581"/>
            <a:ext cx="1998409" cy="385407"/>
          </a:xfrm>
          <a:prstGeom prst="rect">
            <a:avLst/>
          </a:prstGeom>
        </p:spPr>
      </p:pic>
      <p:sp>
        <p:nvSpPr>
          <p:cNvPr id="4" name="内容占位符 1"/>
          <p:cNvSpPr txBox="1">
            <a:spLocks/>
          </p:cNvSpPr>
          <p:nvPr/>
        </p:nvSpPr>
        <p:spPr bwMode="auto">
          <a:xfrm>
            <a:off x="360854" y="486916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本句为强调句，</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injured in a forest fire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为过去分词短语作后置定语，修饰</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turtle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4"/>
          <a:stretch>
            <a:fillRect/>
          </a:stretch>
        </p:blipFill>
        <p:spPr>
          <a:xfrm>
            <a:off x="394015" y="5061199"/>
            <a:ext cx="912981" cy="298464"/>
          </a:xfrm>
          <a:prstGeom prst="rect">
            <a:avLst/>
          </a:prstGeom>
        </p:spPr>
      </p:pic>
    </p:spTree>
    <p:extLst>
      <p:ext uri="{BB962C8B-B14F-4D97-AF65-F5344CB8AC3E}">
        <p14:creationId xmlns:p14="http://schemas.microsoft.com/office/powerpoint/2010/main" val="24112992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declaration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声明，宣告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2"/>
          <a:stretch>
            <a:fillRect/>
          </a:stretch>
        </p:blipFill>
        <p:spPr>
          <a:xfrm>
            <a:off x="360854" y="1356873"/>
            <a:ext cx="1775418" cy="354564"/>
          </a:xfrm>
          <a:prstGeom prst="rect">
            <a:avLst/>
          </a:prstGeom>
        </p:spPr>
      </p:pic>
      <p:sp>
        <p:nvSpPr>
          <p:cNvPr id="10" name="内容占位符 1"/>
          <p:cNvSpPr txBox="1">
            <a:spLocks/>
          </p:cNvSpPr>
          <p:nvPr/>
        </p:nvSpPr>
        <p:spPr bwMode="auto">
          <a:xfrm>
            <a:off x="360854" y="2737734"/>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Benjamin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Franklin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1706</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1790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draft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Independence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Constitution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本杰明</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富兰克林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1790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是美国的开国元勋之一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帮助起草了《独立宣言》和美国宪法。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教材原句S.eps" descr="id:2147486356;FounderCES"/>
          <p:cNvPicPr/>
          <p:nvPr/>
        </p:nvPicPr>
        <p:blipFill>
          <a:blip r:embed="rId3"/>
          <a:stretch>
            <a:fillRect/>
          </a:stretch>
        </p:blipFill>
        <p:spPr>
          <a:xfrm>
            <a:off x="5375126" y="2528692"/>
            <a:ext cx="6471576" cy="425544"/>
          </a:xfrm>
          <a:prstGeom prst="rect">
            <a:avLst/>
          </a:prstGeom>
        </p:spPr>
      </p:pic>
      <p:pic>
        <p:nvPicPr>
          <p:cNvPr id="13" name="图片 12"/>
          <p:cNvPicPr>
            <a:picLocks noChangeAspect="1"/>
          </p:cNvPicPr>
          <p:nvPr/>
        </p:nvPicPr>
        <p:blipFill>
          <a:blip r:embed="rId4"/>
          <a:stretch>
            <a:fillRect/>
          </a:stretch>
        </p:blipFill>
        <p:spPr>
          <a:xfrm>
            <a:off x="360855" y="879791"/>
            <a:ext cx="11485848" cy="361985"/>
          </a:xfrm>
          <a:prstGeom prst="rect">
            <a:avLst/>
          </a:prstGeom>
        </p:spPr>
      </p:pic>
      <p:sp>
        <p:nvSpPr>
          <p:cNvPr id="3" name="矩形 2"/>
          <p:cNvSpPr/>
          <p:nvPr/>
        </p:nvSpPr>
        <p:spPr>
          <a:xfrm>
            <a:off x="360854" y="4625977"/>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ringing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declarations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limited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action</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迄今为止</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我们已有响亮的声明</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但只采取了有限的行动。</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2559581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issue/sign a declaration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发布</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签署公告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declaration of war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will ask you to sign a declaration allowing your doctor to disclose your medical details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他们将要求你签署一份允许医生透露你的医疗细节的声明。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这些事件导致了宣战。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
          <p:cNvSpPr txBox="1">
            <a:spLocks/>
          </p:cNvSpPr>
          <p:nvPr/>
        </p:nvSpPr>
        <p:spPr bwMode="auto">
          <a:xfrm>
            <a:off x="360854" y="3572832"/>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eaLnBrk="1" hangingPunct="0">
              <a:spcAft>
                <a:spcPts val="0"/>
              </a:spcAft>
            </a:pP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declare </a:t>
            </a:r>
            <a:r>
              <a:rPr lang="en-US" altLang="zh-CN" i="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pc="-100"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声明；宣布；申报（</a:t>
            </a:r>
            <a:r>
              <a:rPr lang="zh-CN" altLang="zh-CN"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收益</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）；申报（</a:t>
            </a:r>
            <a:r>
              <a:rPr lang="zh-CN" altLang="zh-CN"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应纳税物品</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）；宣告；宣称　</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370574" y="3734437"/>
            <a:ext cx="1821926" cy="323119"/>
          </a:xfrm>
          <a:prstGeom prst="rect">
            <a:avLst/>
          </a:prstGeom>
        </p:spPr>
      </p:pic>
      <p:sp>
        <p:nvSpPr>
          <p:cNvPr id="7" name="矩形 6"/>
          <p:cNvSpPr/>
          <p:nvPr/>
        </p:nvSpPr>
        <p:spPr>
          <a:xfrm>
            <a:off x="360854" y="4275075"/>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government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declared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emergency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following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earthquake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地震发生后政府已宣布进入紧急状态。</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410188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52901"/>
            <a:ext cx="11485848" cy="3900235"/>
          </a:xfrm>
        </p:spPr>
        <p:txBody>
          <a:bodyPr/>
          <a:lstStyle/>
          <a:p>
            <a:pPr indent="1611313" hangingPunct="0">
              <a:spcAft>
                <a:spcPts val="0"/>
              </a:spcAf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announcement&amp;declaration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announcement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通告</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，指广而告之，平常情况下的通告。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declaration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，通常指很正式的公告（</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比如有关国家外交的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Announcements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marriages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deaths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newspapers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有些报纸刊登出生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结婚和死亡通告。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declaration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adopted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在这次活动期间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所有会员国预计将通过一项行动宣言。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883362"/>
            <a:ext cx="1653229" cy="385407"/>
          </a:xfrm>
          <a:prstGeom prst="rect">
            <a:avLst/>
          </a:prstGeom>
        </p:spPr>
      </p:pic>
    </p:spTree>
    <p:extLst>
      <p:ext uri="{BB962C8B-B14F-4D97-AF65-F5344CB8AC3E}">
        <p14:creationId xmlns:p14="http://schemas.microsoft.com/office/powerpoint/2010/main" val="40010782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attach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系，绑；贴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0693"/>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绳子上系着一把金属钥匙。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1651"/>
            <a:ext cx="6471576" cy="425544"/>
          </a:xfrm>
          <a:prstGeom prst="rect">
            <a:avLst/>
          </a:prstGeom>
        </p:spPr>
      </p:pic>
      <p:sp>
        <p:nvSpPr>
          <p:cNvPr id="3" name="矩形 2"/>
          <p:cNvSpPr/>
          <p:nvPr/>
        </p:nvSpPr>
        <p:spPr>
          <a:xfrm>
            <a:off x="360854" y="2398957"/>
            <a:ext cx="11485848"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attach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stamp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envelop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mail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zh-CN" altLang="zh-CN" sz="2400" b="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你把信封贴上邮票然后寄出去吗</a:t>
            </a:r>
            <a:r>
              <a:rPr lang="zh-CN" altLang="zh-CN" sz="2400" b="0" spc="-100" dirty="0">
                <a:solidFill>
                  <a:srgbClr val="000000"/>
                </a:solidFill>
                <a:cs typeface="Times New Roman" panose="02020603050405020304" pitchFamily="18" charset="0"/>
              </a:rPr>
              <a:t>？</a:t>
            </a:r>
            <a:endParaRPr lang="zh-CN" altLang="zh-CN" sz="1050" b="0" spc="-100" dirty="0">
              <a:solidFill>
                <a:srgbClr val="000000"/>
              </a:solidFill>
              <a:cs typeface="Times New Roman" panose="02020603050405020304" pitchFamily="18" charset="0"/>
            </a:endParaRPr>
          </a:p>
        </p:txBody>
      </p:sp>
      <p:sp>
        <p:nvSpPr>
          <p:cNvPr id="7" name="内容占位符 1"/>
          <p:cNvSpPr txBox="1">
            <a:spLocks/>
          </p:cNvSpPr>
          <p:nvPr/>
        </p:nvSpPr>
        <p:spPr bwMode="auto">
          <a:xfrm>
            <a:off x="360854" y="306896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 A to B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附在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attached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喜欢，依恋；附属于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 importance/significance/value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重视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认为重要</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认为有价值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使依附；贴上；附上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 file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附件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6377;FounderCES"/>
          <p:cNvPicPr/>
          <p:nvPr/>
        </p:nvPicPr>
        <p:blipFill>
          <a:blip r:embed="rId3"/>
          <a:stretch>
            <a:fillRect/>
          </a:stretch>
        </p:blipFill>
        <p:spPr>
          <a:xfrm>
            <a:off x="394016" y="3260999"/>
            <a:ext cx="879819" cy="298464"/>
          </a:xfrm>
          <a:prstGeom prst="rect">
            <a:avLst/>
          </a:prstGeom>
        </p:spPr>
      </p:pic>
    </p:spTree>
    <p:extLst>
      <p:ext uri="{BB962C8B-B14F-4D97-AF65-F5344CB8AC3E}">
        <p14:creationId xmlns:p14="http://schemas.microsoft.com/office/powerpoint/2010/main" val="36427254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gift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gratitude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她在礼物上附了一张纸条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表示感谢。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village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我们渐渐喜欢上了这个村庄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不想离开了。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customer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satisfaction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这家公司非常重视客户满意度。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149080"/>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882775"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attached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附加的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拓展.eps" descr="id:2147486363;FounderCES"/>
          <p:cNvPicPr/>
          <p:nvPr/>
        </p:nvPicPr>
        <p:blipFill>
          <a:blip r:embed="rId2"/>
          <a:stretch>
            <a:fillRect/>
          </a:stretch>
        </p:blipFill>
        <p:spPr>
          <a:xfrm>
            <a:off x="370574" y="4310685"/>
            <a:ext cx="1821926" cy="323119"/>
          </a:xfrm>
          <a:prstGeom prst="rect">
            <a:avLst/>
          </a:prstGeom>
        </p:spPr>
      </p:pic>
      <p:sp>
        <p:nvSpPr>
          <p:cNvPr id="5" name="矩形 4"/>
          <p:cNvSpPr/>
          <p:nvPr/>
        </p:nvSpPr>
        <p:spPr>
          <a:xfrm>
            <a:off x="370574" y="4795409"/>
            <a:ext cx="1147612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For further information</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please contact us on the attached form</a:t>
            </a:r>
            <a:r>
              <a:rPr lang="en-US" altLang="zh-CN" sz="2400" b="0" dirty="0">
                <a:solidFill>
                  <a:srgbClr val="25477F"/>
                </a:solidFill>
                <a:cs typeface="Times New Roman" panose="02020603050405020304" pitchFamily="18" charset="0"/>
              </a:rPr>
              <a:t>.</a:t>
            </a:r>
            <a:r>
              <a:rPr lang="en-US" altLang="zh-CN" sz="2400" b="0" dirty="0">
                <a:solidFill>
                  <a:srgbClr val="000000"/>
                </a:solidFill>
                <a:cs typeface="Times New Roman" panose="02020603050405020304" pitchFamily="18" charset="0"/>
              </a:rPr>
              <a:t> </a:t>
            </a:r>
            <a:r>
              <a:rPr lang="zh-CN" altLang="zh-CN" sz="2400" b="0" dirty="0">
                <a:solidFill>
                  <a:srgbClr val="000000"/>
                </a:solidFill>
                <a:cs typeface="Times New Roman" panose="02020603050405020304" pitchFamily="18" charset="0"/>
              </a:rPr>
              <a:t>欲知详情，请使用所附表格联系我们。</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34015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conduct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传导（热、电）；组织，执行，安排；带领，为（某人）导游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行为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7083"/>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flash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electricity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conducted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一道闪电击中了风筝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电通过绳子传到了钥匙上。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8041"/>
            <a:ext cx="6471576" cy="425544"/>
          </a:xfrm>
          <a:prstGeom prst="rect">
            <a:avLst/>
          </a:prstGeom>
        </p:spPr>
      </p:pic>
      <p:sp>
        <p:nvSpPr>
          <p:cNvPr id="7" name="矩形 6"/>
          <p:cNvSpPr/>
          <p:nvPr/>
        </p:nvSpPr>
        <p:spPr>
          <a:xfrm>
            <a:off x="360854" y="2996952"/>
            <a:ext cx="11485848" cy="279223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Copper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conducts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electricity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well</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铜的导电性能好。</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guide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conducted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us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around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ruins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of</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ancient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city</a:t>
            </a:r>
            <a:r>
              <a:rPr lang="en-US" altLang="zh-CN" sz="2400" b="0" spc="-100" dirty="0">
                <a:solidFill>
                  <a:srgbClr val="25477F"/>
                </a:solidFill>
                <a:cs typeface="Times New Roman" panose="02020603050405020304" pitchFamily="18" charset="0"/>
              </a:rPr>
              <a:t>.</a:t>
            </a:r>
            <a:r>
              <a:rPr lang="en-US" altLang="zh-CN" sz="2400" b="0" spc="-10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导游引导我们游览了古城遗迹。</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conducted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himself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better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expected</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他表现得比预料的要好得多。</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trouble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understanding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judge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conduct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别人通过他的行为举止对他进行评判</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这一点他很难理解。</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8964025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4864"/>
            <a:ext cx="11485848" cy="2238241"/>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conduct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experiment/an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inquiry/a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survey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进行实验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询问</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decided to conduct an experiment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would happen if I drank the recommended amount every day for a month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我决定进行一项实验。如果一个月内我每天按建议的量喝水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会发生什么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2396903"/>
            <a:ext cx="879819" cy="298464"/>
          </a:xfrm>
          <a:prstGeom prst="rect">
            <a:avLst/>
          </a:prstGeom>
        </p:spPr>
      </p:pic>
    </p:spTree>
    <p:extLst>
      <p:ext uri="{BB962C8B-B14F-4D97-AF65-F5344CB8AC3E}">
        <p14:creationId xmlns:p14="http://schemas.microsoft.com/office/powerpoint/2010/main" val="32353957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account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记述，描述；账户，账号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记述，描述；认为是；视为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0693"/>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certainly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不止一种说法表明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虽然牛顿肯定受到了一个掉落的苹果的启发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但没有证据表明苹果击中了他的头部。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1651"/>
            <a:ext cx="6471576" cy="425544"/>
          </a:xfrm>
          <a:prstGeom prst="rect">
            <a:avLst/>
          </a:prstGeom>
        </p:spPr>
      </p:pic>
      <p:sp>
        <p:nvSpPr>
          <p:cNvPr id="9" name="矩形 8"/>
          <p:cNvSpPr/>
          <p:nvPr/>
        </p:nvSpPr>
        <p:spPr>
          <a:xfrm>
            <a:off x="360854" y="3544956"/>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detailed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account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happened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night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他详细描述了那个夜晚所发生的事。</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banks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difficult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open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account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一些银行把开户弄得很麻烦。</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46573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98064"/>
            <a:ext cx="11485848" cy="1130246"/>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shoot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他试图开枪打那只鸟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但是没打中。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2090103"/>
            <a:ext cx="879819" cy="298464"/>
          </a:xfrm>
          <a:prstGeom prst="rect">
            <a:avLst/>
          </a:prstGeom>
        </p:spPr>
      </p:pic>
      <p:sp>
        <p:nvSpPr>
          <p:cNvPr id="4" name="内容占位符 1"/>
          <p:cNvSpPr txBox="1">
            <a:spLocks/>
          </p:cNvSpPr>
          <p:nvPr/>
        </p:nvSpPr>
        <p:spPr bwMode="auto">
          <a:xfrm>
            <a:off x="360854" y="3140600"/>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shot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射击；开枪（</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或炮</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）；照片；（</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电影中的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）镜头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370574" y="3302205"/>
            <a:ext cx="1821926" cy="323119"/>
          </a:xfrm>
          <a:prstGeom prst="rect">
            <a:avLst/>
          </a:prstGeom>
        </p:spPr>
      </p:pic>
      <p:sp>
        <p:nvSpPr>
          <p:cNvPr id="7" name="矩形 6"/>
          <p:cNvSpPr/>
          <p:nvPr/>
        </p:nvSpPr>
        <p:spPr>
          <a:xfrm>
            <a:off x="394016" y="3860864"/>
            <a:ext cx="9157574"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heard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shots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distance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我们听见远处有几声枪响。</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open/close an account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结清账户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 for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做出解释；导致；（</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into account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考虑；顾及；重视；体谅（</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account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由于；因为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类似含义的短语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consequence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no account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决不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类似含义的短语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condition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circumstances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language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percent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percent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肢体语言占第一印象的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而口头语言只占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3111345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4864"/>
            <a:ext cx="11485848" cy="2308324"/>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strange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behaviour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他无法解释他昨晚的奇怪行为。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weather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由于天气不好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他没有出发。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mobile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phones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教授警告学生们无论如何都不要在他的课堂上使用手机。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35084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除了</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外</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还</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此外</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加之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51784"/>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successful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statesman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author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printer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publisher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successful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diplomat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inventor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除了是一位成功的政治家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他还是美国著名的作家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印刷商和出版商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成功的外交官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具有创造性的科学家和发明家</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42742"/>
            <a:ext cx="6471576" cy="425544"/>
          </a:xfrm>
          <a:prstGeom prst="rect">
            <a:avLst/>
          </a:prstGeom>
        </p:spPr>
      </p:pic>
    </p:spTree>
    <p:extLst>
      <p:ext uri="{BB962C8B-B14F-4D97-AF65-F5344CB8AC3E}">
        <p14:creationId xmlns:p14="http://schemas.microsoft.com/office/powerpoint/2010/main" val="17665473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970318"/>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 from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具有多重意义，既可表示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 for</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present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除了信件外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她还寄了一份礼物。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shelf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除了书架上的书之外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房间里没有其他东西。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fridge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tomatoes</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除了三个西红柿</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他的冰箱里什么也没有。</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financial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当时是困难时期。别的一切都不说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我们财政上也有问题。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53713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4517"/>
                <a:ext cx="11485848" cy="1712456"/>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neither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story</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nor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details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experiment</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并列主语</m:t>
                        </m:r>
                      </m:lim>
                    </m:limLow>
                  </m:oMath>
                </a14:m>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are</m:t>
                            </m:r>
                          </m:e>
                        </m:bar>
                      </m:e>
                      <m:lim>
                        <m:r>
                          <a:rPr lang="zh-CN" altLang="zh-CN">
                            <a:solidFill>
                              <a:srgbClr val="000000"/>
                            </a:solidFill>
                            <a:latin typeface="Cambria Math" panose="02040503050406030204" pitchFamily="18" charset="0"/>
                            <a:ea typeface="楷体" panose="02010609060101010101" pitchFamily="49" charset="-122"/>
                            <a:cs typeface="Times New Roman" panose="02020603050405020304" pitchFamily="18" charset="0"/>
                          </a:rPr>
                          <m:t>系动词</m:t>
                        </m:r>
                      </m:lim>
                    </m:limLow>
                  </m:oMath>
                </a14:m>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entirely</m:t>
                            </m:r>
                            <m:r>
                              <a:rPr lang="en-US"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true</m:t>
                            </m:r>
                          </m:e>
                        </m:bar>
                      </m:e>
                      <m:lim>
                        <m:r>
                          <a:rPr lang="zh-CN" altLang="zh-CN">
                            <a:solidFill>
                              <a:srgbClr val="F08100"/>
                            </a:solidFill>
                            <a:latin typeface="Cambria Math" panose="02040503050406030204" pitchFamily="18" charset="0"/>
                            <a:ea typeface="楷体" panose="02010609060101010101" pitchFamily="49" charset="-122"/>
                            <a:cs typeface="Times New Roman" panose="02020603050405020304" pitchFamily="18" charset="0"/>
                          </a:rPr>
                          <m:t>表语</m:t>
                        </m:r>
                      </m:lim>
                    </m:limLow>
                  </m:oMath>
                </a14:m>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不管是故事本身还是实验细节都并非完全属实。</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1712456"/>
              </a:xfrm>
              <a:blipFill>
                <a:blip r:embed="rId2"/>
                <a:stretch>
                  <a:fillRect l="-796" b="-6050"/>
                </a:stretch>
              </a:blipFill>
            </p:spPr>
            <p:txBody>
              <a:bodyPr/>
              <a:lstStyle/>
              <a:p>
                <a:r>
                  <a:rPr lang="zh-CN" altLang="en-US">
                    <a:noFill/>
                  </a:rPr>
                  <a:t> </a:t>
                </a:r>
              </a:p>
            </p:txBody>
          </p:sp>
        </mc:Fallback>
      </mc:AlternateContent>
      <p:pic>
        <p:nvPicPr>
          <p:cNvPr id="3" name="XB4.eps" descr="id:2147486447;FounderCES"/>
          <p:cNvPicPr/>
          <p:nvPr/>
        </p:nvPicPr>
        <p:blipFill>
          <a:blip r:embed="rId3"/>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21297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既不</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也不</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，用于连接两个并列的成分，如名词、代词、形容词、副词或动词等。在句子中，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起连词作用，连接的两个部分都被否定。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我既没时间又没钱。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drink</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我既不抽烟也不喝酒。</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4"/>
          <a:stretch>
            <a:fillRect/>
          </a:stretch>
        </p:blipFill>
        <p:spPr>
          <a:xfrm>
            <a:off x="394015" y="3405015"/>
            <a:ext cx="912981" cy="298464"/>
          </a:xfrm>
          <a:prstGeom prst="rect">
            <a:avLst/>
          </a:prstGeom>
        </p:spPr>
      </p:pic>
    </p:spTree>
    <p:extLst>
      <p:ext uri="{BB962C8B-B14F-4D97-AF65-F5344CB8AC3E}">
        <p14:creationId xmlns:p14="http://schemas.microsoft.com/office/powerpoint/2010/main" val="38042836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他对所发生的事不闻不问。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这既不怪我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也不怪你。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 </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nor </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连接主语时，谓语动词应遵循</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就近原则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后面的名词或代词保持一致。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anything</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同学们和老师对此都一无所知。 </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父亲和孩子都不对这次事故负责。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377955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556792"/>
                <a:ext cx="11485848" cy="2626232"/>
              </a:xfrm>
              <a:solidFill>
                <a:srgbClr val="FCE2D0"/>
              </a:solidFill>
            </p:spPr>
            <p:txBody>
              <a:bodyPr/>
              <a:lstStyle/>
              <a:p>
                <a:pPr algn="dist" hangingPunct="0">
                  <a:spcAft>
                    <a:spcPts val="0"/>
                  </a:spcAft>
                </a:pPr>
                <a:r>
                  <a:rPr lang="en-US" altLang="zh-CN" dirty="0" smtClean="0">
                    <a:solidFill>
                      <a:srgbClr val="F3892F"/>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spc="-10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spc="-100">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if</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Franklin</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had</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actually</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touched</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key</m:t>
                            </m:r>
                            <m:r>
                              <a:rPr lang="zh-CN"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he</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would</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certainly</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e>
                        </m:bar>
                      </m:e>
                      <m:lim>
                        <m:r>
                          <a:rPr lang="zh-CN"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宾语从句</m:t>
                        </m:r>
                      </m:lim>
                    </m:limLow>
                  </m:oMath>
                </a14:m>
                <a:r>
                  <a:rPr lang="en-US" altLang="zh-CN" dirty="0">
                    <a:solidFill>
                      <a:srgbClr val="00ADEE"/>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have</m:t>
                            </m:r>
                            <m:r>
                              <a:rPr lang="en-US" altLang="zh-CN" b="0" i="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died</m:t>
                            </m:r>
                            <m:r>
                              <a:rPr lang="en-US" altLang="zh-CN" b="0" i="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from</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electric</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shock</m:t>
                            </m:r>
                          </m:e>
                        </m:bar>
                      </m:e>
                      <m:lim>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但科学家们一致认为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如果富兰克林真的碰到了钥匙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他必定会被电死。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556792"/>
                <a:ext cx="11485848" cy="2626232"/>
              </a:xfrm>
              <a:blipFill>
                <a:blip r:embed="rId2"/>
                <a:stretch>
                  <a:fillRect l="-796" r="-53" b="-928"/>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425767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引导宾语从句，其中包含了一个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引导的虚拟语气条件状语从句。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94015" y="4449709"/>
            <a:ext cx="912981" cy="298464"/>
          </a:xfrm>
          <a:prstGeom prst="rect">
            <a:avLst/>
          </a:prstGeom>
        </p:spPr>
      </p:pic>
    </p:spTree>
    <p:extLst>
      <p:ext uri="{BB962C8B-B14F-4D97-AF65-F5344CB8AC3E}">
        <p14:creationId xmlns:p14="http://schemas.microsoft.com/office/powerpoint/2010/main" val="17857093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40768"/>
                <a:ext cx="11485848" cy="2166042"/>
              </a:xfrm>
              <a:solidFill>
                <a:srgbClr val="FCE2D0"/>
              </a:solidFill>
            </p:spPr>
            <p:txBody>
              <a:bodyPr/>
              <a:lstStyle/>
              <a:p>
                <a:pPr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❸</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certainly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inspired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hit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him</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head</m:t>
                            </m:r>
                          </m:e>
                        </m:bar>
                      </m:e>
                      <m:lim>
                        <m:r>
                          <m:rPr>
                            <m:nor/>
                          </m:rPr>
                          <a:rPr lang="zh-CN"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m:t>同位语从句</m:t>
                        </m:r>
                      </m:lim>
                    </m:limLow>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不止一种说法</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表明</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虽然牛顿肯定受到了一个掉落的苹果的启发</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但没有证据表明它击中了他的头部。</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340768"/>
                <a:ext cx="11485848" cy="2166042"/>
              </a:xfrm>
              <a:blipFill>
                <a:blip r:embed="rId2"/>
                <a:stretch>
                  <a:fillRect l="-796" r="-849" b="-478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35730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引导的宾语从句，其中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引导同位语从句，解释说明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proof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94015" y="3765055"/>
            <a:ext cx="912981" cy="298464"/>
          </a:xfrm>
          <a:prstGeom prst="rect">
            <a:avLst/>
          </a:prstGeom>
        </p:spPr>
      </p:pic>
    </p:spTree>
    <p:extLst>
      <p:ext uri="{BB962C8B-B14F-4D97-AF65-F5344CB8AC3E}">
        <p14:creationId xmlns:p14="http://schemas.microsoft.com/office/powerpoint/2010/main" val="317503037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579967"/>
          </a:xfrm>
        </p:spPr>
        <p:txBody>
          <a:bodyPr/>
          <a:lstStyle/>
          <a:p>
            <a:pPr algn="ctr" hangingPunct="0">
              <a:spcAft>
                <a:spcPts val="0"/>
              </a:spcAft>
            </a:pPr>
            <a:r>
              <a:rPr lang="zh-CN" altLang="zh-CN">
                <a:solidFill>
                  <a:srgbClr val="68A88C"/>
                </a:solidFill>
                <a:latin typeface="Times New Roman" panose="02020603050405020304" pitchFamily="18" charset="0"/>
                <a:ea typeface="黑体" panose="02010609060101010101" pitchFamily="49" charset="-122"/>
                <a:cs typeface="Times New Roman" panose="02020603050405020304" pitchFamily="18" charset="0"/>
              </a:rPr>
              <a:t>现在完成时的被动语态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破.eps" descr="id:2147486944;FounderCES"/>
          <p:cNvPicPr/>
          <p:nvPr/>
        </p:nvPicPr>
        <p:blipFill>
          <a:blip r:embed="rId2"/>
          <a:stretch>
            <a:fillRect/>
          </a:stretch>
        </p:blipFill>
        <p:spPr>
          <a:xfrm>
            <a:off x="3513861" y="798431"/>
            <a:ext cx="5179834" cy="541707"/>
          </a:xfrm>
          <a:prstGeom prst="rect">
            <a:avLst/>
          </a:prstGeom>
        </p:spPr>
      </p:pic>
      <p:sp>
        <p:nvSpPr>
          <p:cNvPr id="5" name="内容占位符 1"/>
          <p:cNvSpPr txBox="1">
            <a:spLocks/>
          </p:cNvSpPr>
          <p:nvPr/>
        </p:nvSpPr>
        <p:spPr bwMode="auto">
          <a:xfrm>
            <a:off x="360854" y="260577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现在完成时表示过去发生或已经完成的某一动作对现在造成的影响或结果。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现在完成时的被动语态的基本结构：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have/has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＋及物动词（</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）的过去分词（</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当主语为第三人称单数的时候用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其他情况用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0855" y="2068863"/>
            <a:ext cx="3046026" cy="462533"/>
          </a:xfrm>
          <a:prstGeom prst="rect">
            <a:avLst/>
          </a:prstGeom>
        </p:spPr>
      </p:pic>
      <p:sp>
        <p:nvSpPr>
          <p:cNvPr id="7" name="矩形 6"/>
          <p:cNvSpPr/>
          <p:nvPr/>
        </p:nvSpPr>
        <p:spPr>
          <a:xfrm>
            <a:off x="360854" y="1965179"/>
            <a:ext cx="3046027"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一</a:t>
            </a:r>
            <a:r>
              <a:rPr lang="zh-CN" altLang="zh-CN" sz="2400">
                <a:solidFill>
                  <a:schemeClr val="bg1"/>
                </a:solidFill>
                <a:cs typeface="Times New Roman" panose="02020603050405020304" pitchFamily="18" charset="0"/>
              </a:rPr>
              <a:t>、</a:t>
            </a:r>
            <a:r>
              <a:rPr lang="zh-CN" altLang="zh-CN" sz="2400">
                <a:solidFill>
                  <a:schemeClr val="bg1"/>
                </a:solidFill>
                <a:ea typeface="Times New Roman" panose="02020603050405020304" pitchFamily="18" charset="0"/>
              </a:rPr>
              <a:t> </a:t>
            </a:r>
            <a:r>
              <a:rPr lang="zh-CN" altLang="zh-CN" sz="2400">
                <a:solidFill>
                  <a:schemeClr val="bg1"/>
                </a:solidFill>
                <a:ea typeface="黑体" panose="02010609060101010101" pitchFamily="49" charset="-122"/>
                <a:cs typeface="Times New Roman" panose="02020603050405020304" pitchFamily="18" charset="0"/>
              </a:rPr>
              <a:t>定义及基本结构</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32765471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经常与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last/past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谓语动词为一般过去时的句子</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等表示一段时间的状语连用。如：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Computer science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has been taught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all universities for many years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所有的大学开设计算机科学已经</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很多年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 useful information about these planets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has been collected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since 1971</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年以来，关于这些行星的许多有用的信息已经被收集起来。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3574112" cy="462533"/>
          </a:xfrm>
          <a:prstGeom prst="rect">
            <a:avLst/>
          </a:prstGeom>
        </p:spPr>
      </p:pic>
      <p:sp>
        <p:nvSpPr>
          <p:cNvPr id="5" name="矩形 4"/>
          <p:cNvSpPr/>
          <p:nvPr/>
        </p:nvSpPr>
        <p:spPr>
          <a:xfrm>
            <a:off x="360854" y="724303"/>
            <a:ext cx="3456395" cy="576248"/>
          </a:xfrm>
          <a:prstGeom prst="rect">
            <a:avLst/>
          </a:prstGeom>
        </p:spPr>
        <p:txBody>
          <a:bodyPr wrap="none">
            <a:spAutoFit/>
          </a:bodyPr>
          <a:lstStyle/>
          <a:p>
            <a:pPr algn="just">
              <a:lnSpc>
                <a:spcPct val="150000"/>
              </a:lnSpc>
              <a:spcAft>
                <a:spcPts val="0"/>
              </a:spcAft>
            </a:pPr>
            <a:r>
              <a:rPr lang="zh-CN" altLang="zh-CN" sz="2400" dirty="0">
                <a:solidFill>
                  <a:schemeClr val="bg1"/>
                </a:solidFill>
                <a:ea typeface="黑体" panose="02010609060101010101" pitchFamily="49" charset="-122"/>
                <a:cs typeface="Times New Roman" panose="02020603050405020304" pitchFamily="18" charset="0"/>
              </a:rPr>
              <a:t>二</a:t>
            </a:r>
            <a:r>
              <a:rPr lang="zh-CN" altLang="zh-CN" sz="2400" dirty="0">
                <a:solidFill>
                  <a:schemeClr val="bg1"/>
                </a:solidFill>
                <a:cs typeface="Times New Roman" panose="02020603050405020304" pitchFamily="18" charset="0"/>
              </a:rPr>
              <a:t>、</a:t>
            </a:r>
            <a:r>
              <a:rPr lang="zh-CN" altLang="zh-CN" sz="2400" dirty="0">
                <a:solidFill>
                  <a:schemeClr val="bg1"/>
                </a:solidFill>
                <a:ea typeface="黑体" panose="02010609060101010101" pitchFamily="49" charset="-122"/>
                <a:cs typeface="Times New Roman" panose="02020603050405020304" pitchFamily="18" charset="0"/>
              </a:rPr>
              <a:t> 动词</a:t>
            </a:r>
            <a:r>
              <a:rPr lang="en-US" altLang="zh-CN" sz="2400" dirty="0">
                <a:solidFill>
                  <a:schemeClr val="bg1"/>
                </a:solidFill>
                <a:cs typeface="Times New Roman" panose="02020603050405020304" pitchFamily="18" charset="0"/>
              </a:rPr>
              <a:t>-</a:t>
            </a:r>
            <a:r>
              <a:rPr lang="en-US" altLang="zh-CN" sz="2400" dirty="0" err="1">
                <a:solidFill>
                  <a:schemeClr val="bg1"/>
                </a:solidFill>
                <a:cs typeface="Times New Roman" panose="02020603050405020304" pitchFamily="18" charset="0"/>
              </a:rPr>
              <a:t>ed</a:t>
            </a:r>
            <a:r>
              <a:rPr lang="zh-CN" altLang="zh-CN" sz="2400" dirty="0">
                <a:solidFill>
                  <a:schemeClr val="bg1"/>
                </a:solidFill>
                <a:ea typeface="黑体" panose="02010609060101010101" pitchFamily="49" charset="-122"/>
                <a:cs typeface="Times New Roman" panose="02020603050405020304" pitchFamily="18" charset="0"/>
              </a:rPr>
              <a:t>形式作定语</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2200668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flexible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易弯曲的，柔韧的；灵活的，有弹性的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48977"/>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endParaRPr lang="en-US" altLang="zh-CN" sz="500" dirty="0" smtClean="0"/>
          </a:p>
          <a:p>
            <a:pPr eaLnBrk="1">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advances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virtual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wearable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flexible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battery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developments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例如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虚拟现实和可穿戴技术以及柔性电池的进步意味着我们很快就会看到进一步的发展。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39935"/>
            <a:ext cx="6471576" cy="425544"/>
          </a:xfrm>
          <a:prstGeom prst="rect">
            <a:avLst/>
          </a:prstGeom>
        </p:spPr>
      </p:pic>
      <p:sp>
        <p:nvSpPr>
          <p:cNvPr id="3" name="矩形 2"/>
          <p:cNvSpPr/>
          <p:nvPr/>
        </p:nvSpPr>
        <p:spPr>
          <a:xfrm>
            <a:off x="360854" y="3594898"/>
            <a:ext cx="11485848" cy="1130246"/>
          </a:xfrm>
          <a:prstGeom prst="rect">
            <a:avLst/>
          </a:prstGeom>
        </p:spPr>
        <p:txBody>
          <a:bodyPr wrap="square">
            <a:spAutoFit/>
          </a:bodyPr>
          <a:lstStyle/>
          <a:p>
            <a:pPr algn="just"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need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flexible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imaginative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approach</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你的方法需要更加灵活</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更富有想象力。</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576350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1932905"/>
            <a:ext cx="11485848" cy="2792239"/>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与现在完成时连用的副词常见的有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already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flowers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have already been watered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Li Ming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一些花已经被李明浇过了。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Wi-Fi password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been confirmed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？无线网密码被验证了吗？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has been taken care of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Grandma all these years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这些年来，孩子一直由奶奶照看。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8664153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90581"/>
            <a:ext cx="11485848" cy="2862322"/>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学科核心素养是学科育人价值的集中体现，是学生通过学科学习而逐步形成的正确价值观念、必备品格和关键能力。英语学科的核心素养包括语言能力、思维品质、文化意识和学习能力。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本文主要介绍了中国清华大学研究人员的一项新研究展示了人工智能可以帮助城市规划者更快地创建城市规划设计。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通.eps" descr="id:2147487007;FounderCES"/>
          <p:cNvPicPr/>
          <p:nvPr/>
        </p:nvPicPr>
        <p:blipFill>
          <a:blip r:embed="rId2"/>
          <a:stretch>
            <a:fillRect/>
          </a:stretch>
        </p:blipFill>
        <p:spPr>
          <a:xfrm>
            <a:off x="3513861" y="798431"/>
            <a:ext cx="5179834" cy="541707"/>
          </a:xfrm>
          <a:prstGeom prst="rect">
            <a:avLst/>
          </a:prstGeom>
        </p:spPr>
      </p:pic>
      <p:pic>
        <p:nvPicPr>
          <p:cNvPr id="5"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252650025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1949"/>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科技助力城市规划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文化意识和学习能力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Imagine living in a cool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green city alive with parks and threaded with footpaths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bike lanes and buses which transport people to shops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 and service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 matter of minutes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fancy dream is behind the idea of the 15-minute city where all basic needs and services are within a quarter of an hour’s reach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improving public health and lowering vehicle emissions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283385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7952"/>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Artificial intelligence could help urban planners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vision faster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 new study from researchers at Tsinghua University in China demonstrating how machine learning can generate more efficient spatial layouts than humans can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Automation scientist Zheng Yu and his colleagues wanted to find new solutions to improve our cities which are fast becoming blocked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developed an AI system to tackle the tough tasks of urban planning and found it can produce urban plans that outperform human designs by about 50 percent in three aspects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access to services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green spaces and traffic levels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277004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Starting small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Zheng’s team tasked their model with designing the urban area only a few square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size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3×3 blocks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two days of training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AI system searched for the ideal road designs and land use to fit with the concept of the 15-minute city and local planning policies and needs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the AI model has some capabilities that could extend its use for planning larger urban areas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designing entire cities will be more complex</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Drafting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neighbourhood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consisting of 4×4 blocks contains twice as many planning decisions as designing 3×3 blocks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researchers said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automating even a few steps in the planning process can save huge amounts of 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AI model can compute in seconds certain tasks that take human planners between 50 to 100 minutes to work through</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45524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79128"/>
            <a:ext cx="11485848" cy="2241960"/>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Rather than AI replacing people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Zheng and his colleagues think their AI system can work as an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assistant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urban planners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could generate concept designs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optimised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system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reviewed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adjusted and evaluated by human experts based on community feedback</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616605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42509"/>
                <a:ext cx="11485848" cy="3093667"/>
              </a:xfrm>
              <a:solidFill>
                <a:srgbClr val="FCE2D0"/>
              </a:solidFill>
            </p:spPr>
            <p:txBody>
              <a:bodyPr/>
              <a:lstStyle/>
              <a:p>
                <a:pPr algn="dist"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fancy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dream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15-minute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where</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all</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basic</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needs</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and</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e>
                        </m:bar>
                      </m:e>
                      <m:lim>
                        <m:r>
                          <m:rPr>
                            <m:nor/>
                          </m:rPr>
                          <a:rPr lang="zh-CN"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m:t>非限制性定语从句</m:t>
                        </m:r>
                      </m:lim>
                    </m:limLow>
                  </m:oMath>
                </a14:m>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services</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are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within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quarter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hour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reach</m:t>
                            </m:r>
                          </m:e>
                        </m:bar>
                      </m:e>
                      <m:lim>
                        <m:r>
                          <m:rPr>
                            <m:nor/>
                          </m:rPr>
                          <a:rPr lang="zh-CN"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m:t>非限制性定语从句</m:t>
                        </m:r>
                      </m:lim>
                    </m:limLow>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improving</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public</m:t>
                            </m:r>
                            <m:r>
                              <m:rPr>
                                <m:nor/>
                              </m:rPr>
                              <a:rPr lang="en-US" altLang="zh-CN" spc="-100">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healthand</m:t>
                            </m:r>
                            <m:r>
                              <m:rPr>
                                <m:nor/>
                              </m:rPr>
                              <a:rPr lang="en-US" altLang="zh-CN" spc="-100">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lowering</m:t>
                            </m:r>
                            <m:r>
                              <m:rPr>
                                <m:nor/>
                              </m:rPr>
                              <a:rPr lang="en-US" altLang="zh-CN" spc="-100">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e>
                        </m:bar>
                      </m:e>
                      <m:lim>
                        <m:r>
                          <m:rPr>
                            <m:nor/>
                          </m:rPr>
                          <a:rPr lang="zh-CN"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m:t>结果状语</m:t>
                        </m:r>
                      </m:lim>
                    </m:limLow>
                  </m:oMath>
                </a14:m>
                <a:r>
                  <a:rPr lang="en-US" altLang="zh-CN" dirty="0"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pP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vehicle</m:t>
                            </m:r>
                            <m:r>
                              <m:rPr>
                                <m:nor/>
                              </m:rPr>
                              <a:rPr lang="en-US" altLang="zh-CN">
                                <a:solidFill>
                                  <a:srgbClr val="F08100"/>
                                </a:solidFill>
                                <a:latin typeface="Times New Roman" panose="02020603050405020304" pitchFamily="18" charset="0"/>
                                <a:ea typeface="宋体" panose="02010600030101010101" pitchFamily="2" charset="-122"/>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emissions</m:t>
                            </m:r>
                          </m:e>
                        </m:bar>
                      </m:e>
                      <m:lim>
                        <m:r>
                          <m:rPr>
                            <m:nor/>
                          </m:rPr>
                          <a:rPr lang="en-US" altLang="zh-CN">
                            <a:solidFill>
                              <a:srgbClr val="F08100"/>
                            </a:solidFill>
                            <a:latin typeface="楷体" panose="02010609060101010101" pitchFamily="49" charset="-122"/>
                            <a:cs typeface="Times New Roman" panose="02020603050405020304" pitchFamily="18" charset="0"/>
                          </a:rPr>
                          <m:t> </m:t>
                        </m:r>
                      </m:lim>
                    </m:limLow>
                  </m:oMath>
                </a14:m>
                <a:r>
                  <a:rPr lang="en-US" altLang="zh-CN" dirty="0"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342509"/>
                <a:ext cx="11485848" cy="3093667"/>
              </a:xfrm>
              <a:blipFill>
                <a:blip r:embed="rId2"/>
                <a:stretch>
                  <a:fillRect l="-796"/>
                </a:stretch>
              </a:blipFill>
            </p:spPr>
            <p:txBody>
              <a:bodyPr/>
              <a:lstStyle/>
              <a:p>
                <a:r>
                  <a:rPr lang="zh-CN" altLang="en-US">
                    <a:noFill/>
                  </a:rPr>
                  <a:t> </a:t>
                </a:r>
              </a:p>
            </p:txBody>
          </p:sp>
        </mc:Fallback>
      </mc:AlternateContent>
      <p:pic>
        <p:nvPicPr>
          <p:cNvPr id="3" name="句型解读.eps" descr="id:2147487021;FounderCES"/>
          <p:cNvPicPr/>
          <p:nvPr/>
        </p:nvPicPr>
        <p:blipFill>
          <a:blip r:embed="rId3"/>
          <a:stretch>
            <a:fillRect/>
          </a:stretch>
        </p:blipFill>
        <p:spPr>
          <a:xfrm>
            <a:off x="379506" y="902529"/>
            <a:ext cx="1697873" cy="333511"/>
          </a:xfrm>
          <a:prstGeom prst="rect">
            <a:avLst/>
          </a:prstGeom>
        </p:spPr>
      </p:pic>
      <p:sp>
        <p:nvSpPr>
          <p:cNvPr id="4" name="内容占位符 1"/>
          <p:cNvSpPr txBox="1">
            <a:spLocks/>
          </p:cNvSpPr>
          <p:nvPr/>
        </p:nvSpPr>
        <p:spPr bwMode="auto">
          <a:xfrm>
            <a:off x="360854" y="451241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引导非限制性定语从句，句末的现在分词结构作结果状语。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分析.eps" descr="id:2147487028;FounderCES"/>
          <p:cNvPicPr/>
          <p:nvPr/>
        </p:nvPicPr>
        <p:blipFill>
          <a:blip r:embed="rId4"/>
          <a:stretch>
            <a:fillRect/>
          </a:stretch>
        </p:blipFill>
        <p:spPr>
          <a:xfrm>
            <a:off x="384123" y="4708621"/>
            <a:ext cx="534375" cy="253923"/>
          </a:xfrm>
          <a:prstGeom prst="rect">
            <a:avLst/>
          </a:prstGeom>
        </p:spPr>
      </p:pic>
      <p:sp>
        <p:nvSpPr>
          <p:cNvPr id="6" name="内容占位符 1"/>
          <p:cNvSpPr txBox="1">
            <a:spLocks/>
          </p:cNvSpPr>
          <p:nvPr/>
        </p:nvSpPr>
        <p:spPr bwMode="auto">
          <a:xfrm>
            <a:off x="360854" y="510706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这个梦幻般的梦想源于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分钟城市</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理念，在该理念中，所有的基本需求和服务都在一刻钟的时间范围内，改善了公众健康，降低了汽车排放。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译文.eps" descr="id:2147487035;FounderCES"/>
          <p:cNvPicPr/>
          <p:nvPr/>
        </p:nvPicPr>
        <p:blipFill>
          <a:blip r:embed="rId5"/>
          <a:stretch>
            <a:fillRect/>
          </a:stretch>
        </p:blipFill>
        <p:spPr>
          <a:xfrm>
            <a:off x="360854" y="5303270"/>
            <a:ext cx="540691" cy="253922"/>
          </a:xfrm>
          <a:prstGeom prst="rect">
            <a:avLst/>
          </a:prstGeom>
        </p:spPr>
      </p:pic>
    </p:spTree>
    <p:extLst>
      <p:ext uri="{BB962C8B-B14F-4D97-AF65-F5344CB8AC3E}">
        <p14:creationId xmlns:p14="http://schemas.microsoft.com/office/powerpoint/2010/main" val="229419455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70501"/>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transport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用交通工具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）运输，运送，输送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demonstrate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证明；游行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tackle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应付；解决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concept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理念，概念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sb11.eps" descr="id:2147487042;FounderCES"/>
          <p:cNvPicPr/>
          <p:nvPr/>
        </p:nvPicPr>
        <p:blipFill>
          <a:blip r:embed="rId2"/>
          <a:stretch>
            <a:fillRect/>
          </a:stretch>
        </p:blipFill>
        <p:spPr>
          <a:xfrm>
            <a:off x="360854" y="884843"/>
            <a:ext cx="1584176" cy="368883"/>
          </a:xfrm>
          <a:prstGeom prst="rect">
            <a:avLst/>
          </a:prstGeom>
        </p:spPr>
      </p:pic>
      <p:sp>
        <p:nvSpPr>
          <p:cNvPr id="6" name="内容占位符 1"/>
          <p:cNvSpPr txBox="1">
            <a:spLocks/>
          </p:cNvSpPr>
          <p:nvPr/>
        </p:nvSpPr>
        <p:spPr bwMode="auto">
          <a:xfrm>
            <a:off x="360854" y="395256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lower vehicle emissions</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降低车辆排放</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draft </a:t>
            </a:r>
            <a:r>
              <a:rPr lang="en-US" altLang="zh-CN"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dirty="0" err="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起草；草拟</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generate </a:t>
            </a:r>
            <a:r>
              <a:rPr lang="en-US" altLang="zh-CN"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dirty="0" err="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产生；生成；引起</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调整；调节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sb12.eps" descr="id:2147487049;FounderCES"/>
          <p:cNvPicPr/>
          <p:nvPr/>
        </p:nvPicPr>
        <p:blipFill>
          <a:blip r:embed="rId3"/>
          <a:stretch>
            <a:fillRect/>
          </a:stretch>
        </p:blipFill>
        <p:spPr>
          <a:xfrm>
            <a:off x="360854" y="3501008"/>
            <a:ext cx="1582913" cy="392886"/>
          </a:xfrm>
          <a:prstGeom prst="rect">
            <a:avLst/>
          </a:prstGeom>
        </p:spPr>
      </p:pic>
    </p:spTree>
    <p:extLst>
      <p:ext uri="{BB962C8B-B14F-4D97-AF65-F5344CB8AC3E}">
        <p14:creationId xmlns:p14="http://schemas.microsoft.com/office/powerpoint/2010/main" val="4269188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more flexible approach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更灵活的方法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flexible working hours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弹性工作时间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flexible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弹性工作时间体系允许工作人员在他们想要的任何时间开始或结束工作。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
          <p:cNvSpPr txBox="1">
            <a:spLocks/>
          </p:cNvSpPr>
          <p:nvPr/>
        </p:nvSpPr>
        <p:spPr bwMode="auto">
          <a:xfrm>
            <a:off x="360854" y="3018834"/>
            <a:ext cx="11485848" cy="113024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eaLnBrk="1" hangingPunct="1"/>
            <a:r>
              <a:rPr lang="en-US" altLang="zh-CN" smtClean="0"/>
              <a:t>flexibly adv. </a:t>
            </a:r>
            <a:r>
              <a:rPr lang="zh-CN" altLang="en-US" smtClean="0"/>
              <a:t>灵活地</a:t>
            </a:r>
          </a:p>
          <a:p>
            <a:pPr eaLnBrk="1" hangingPunct="1"/>
            <a:r>
              <a:rPr lang="en-US" altLang="zh-CN" smtClean="0"/>
              <a:t>flexibility n. </a:t>
            </a:r>
            <a:r>
              <a:rPr lang="zh-CN" altLang="en-US" smtClean="0"/>
              <a:t>灵活性；弹性；柔韧性；适应性</a:t>
            </a:r>
            <a:endParaRPr lang="zh-CN" altLang="en-US" dirty="0"/>
          </a:p>
        </p:txBody>
      </p:sp>
      <p:pic>
        <p:nvPicPr>
          <p:cNvPr id="5" name="知识拓展.eps" descr="id:2147486363;FounderCES"/>
          <p:cNvPicPr/>
          <p:nvPr/>
        </p:nvPicPr>
        <p:blipFill>
          <a:blip r:embed="rId3"/>
          <a:stretch>
            <a:fillRect/>
          </a:stretch>
        </p:blipFill>
        <p:spPr>
          <a:xfrm>
            <a:off x="370574" y="3180439"/>
            <a:ext cx="1821926" cy="323119"/>
          </a:xfrm>
          <a:prstGeom prst="rect">
            <a:avLst/>
          </a:prstGeom>
        </p:spPr>
      </p:pic>
      <p:sp>
        <p:nvSpPr>
          <p:cNvPr id="7" name="矩形 6"/>
          <p:cNvSpPr/>
          <p:nvPr/>
        </p:nvSpPr>
        <p:spPr>
          <a:xfrm>
            <a:off x="360855" y="4266962"/>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flexibly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fit</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你可以根据自己的需要灵活地处置。</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important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increased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flexibility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didn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encourage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around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clock</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必须指出的是</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灵活性的增加并非鼓励他们全天候工作。</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88186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capable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有能力的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48977"/>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technology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computing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technology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controlling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legs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它能利用全球定位系统技术前往不同地点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腿部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运动由计算机控制。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39935"/>
            <a:ext cx="6471576" cy="425544"/>
          </a:xfrm>
          <a:prstGeom prst="rect">
            <a:avLst/>
          </a:prstGeom>
        </p:spPr>
      </p:pic>
      <p:sp>
        <p:nvSpPr>
          <p:cNvPr id="3" name="矩形 2"/>
          <p:cNvSpPr/>
          <p:nvPr/>
        </p:nvSpPr>
        <p:spPr>
          <a:xfrm>
            <a:off x="360854" y="3594898"/>
            <a:ext cx="11485848" cy="1130246"/>
          </a:xfrm>
          <a:prstGeom prst="rect">
            <a:avLst/>
          </a:prstGeom>
        </p:spPr>
        <p:txBody>
          <a:bodyPr wrap="square">
            <a:spAutoFit/>
          </a:bodyPr>
          <a:lstStyle/>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A</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running</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track</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should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be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capable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of</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absorbing</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impact</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of</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runner</a:t>
            </a:r>
            <a:r>
              <a:rPr lang="en-US" altLang="zh-CN" sz="2400" b="0">
                <a:solidFill>
                  <a:srgbClr val="000000"/>
                </a:solidFill>
                <a:ea typeface="楷体" panose="02010609060101010101" pitchFamily="49" charset="-122"/>
                <a:cs typeface="Times New Roman" panose="02020603050405020304" pitchFamily="18" charset="0"/>
              </a:rPr>
              <a:t>’</a:t>
            </a:r>
            <a:r>
              <a:rPr lang="en-US" altLang="zh-CN" sz="2400" b="0">
                <a:solidFill>
                  <a:srgbClr val="000000"/>
                </a:solidFill>
                <a:cs typeface="Times New Roman" panose="02020603050405020304" pitchFamily="18" charset="0"/>
              </a:rPr>
              <a:t>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foot</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landing</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on</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it</a:t>
            </a:r>
            <a:r>
              <a:rPr lang="en-US" altLang="zh-CN" sz="2400" b="0">
                <a:solidFill>
                  <a:srgbClr val="25477F"/>
                </a:solidFill>
                <a:cs typeface="Times New Roman" panose="02020603050405020304" pitchFamily="18" charset="0"/>
              </a:rPr>
              <a:t>.</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跑道应该具备吸收奔跑者落地冲击的能力。</a:t>
            </a:r>
            <a:endParaRPr lang="zh-CN" altLang="zh-CN" sz="105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9307050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leader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有能力的领导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handling challenges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有能力应对挑战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making informed decisions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有能力做出明智的决策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achieving goals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有能力实现目标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adapting to changes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有能力适应变化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providing solutions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有能力提供解决方案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producing innovative ideas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有能力产生创新的想法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of delivering effective presentations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有能力进行有效的演讲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28306992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stuff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东西，物品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塞进（或填进）；使充满，使充斥；填满，装满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7083"/>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stuff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令人印象深刻的物品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8041"/>
            <a:ext cx="6471576" cy="425544"/>
          </a:xfrm>
          <a:prstGeom prst="rect">
            <a:avLst/>
          </a:prstGeom>
        </p:spPr>
      </p:pic>
      <p:sp>
        <p:nvSpPr>
          <p:cNvPr id="3" name="矩形 2"/>
          <p:cNvSpPr/>
          <p:nvPr/>
        </p:nvSpPr>
        <p:spPr>
          <a:xfrm>
            <a:off x="360854" y="2416820"/>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coffee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object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powdered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stuff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我想要点咖啡</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如果你只有粉状的</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我也不反对。</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grabbed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purse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opened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stuffed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full</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then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back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他抢过我的钱包</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打开并塞满钱</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然后还给了我。</a:t>
            </a:r>
            <a:endParaRPr lang="zh-CN" altLang="zh-CN" sz="1050" b="0" dirty="0">
              <a:solidFill>
                <a:srgbClr val="000000"/>
              </a:solidFill>
              <a:cs typeface="Times New Roman" panose="02020603050405020304" pitchFamily="18" charset="0"/>
            </a:endParaRPr>
          </a:p>
        </p:txBody>
      </p:sp>
      <p:sp>
        <p:nvSpPr>
          <p:cNvPr id="7" name="内容占位符 1"/>
          <p:cNvSpPr txBox="1">
            <a:spLocks/>
          </p:cNvSpPr>
          <p:nvPr/>
        </p:nvSpPr>
        <p:spPr bwMode="auto">
          <a:xfrm>
            <a:off x="360854" y="46250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stuff</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装满</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stuff</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kids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chocolate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dinner</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正餐前不要给孩子一个劲地吃巧克力。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6377;FounderCES"/>
          <p:cNvPicPr/>
          <p:nvPr/>
        </p:nvPicPr>
        <p:blipFill>
          <a:blip r:embed="rId3"/>
          <a:stretch>
            <a:fillRect/>
          </a:stretch>
        </p:blipFill>
        <p:spPr>
          <a:xfrm>
            <a:off x="394016" y="4817115"/>
            <a:ext cx="879819" cy="298464"/>
          </a:xfrm>
          <a:prstGeom prst="rect">
            <a:avLst/>
          </a:prstGeom>
        </p:spPr>
      </p:pic>
    </p:spTree>
    <p:extLst>
      <p:ext uri="{BB962C8B-B14F-4D97-AF65-F5344CB8AC3E}">
        <p14:creationId xmlns:p14="http://schemas.microsoft.com/office/powerpoint/2010/main" val="391885751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956</TotalTime>
  <Words>4954</Words>
  <Application>Microsoft Office PowerPoint</Application>
  <PresentationFormat>自定义</PresentationFormat>
  <Paragraphs>263</Paragraphs>
  <Slides>57</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57</vt:i4>
      </vt:variant>
    </vt:vector>
  </HeadingPairs>
  <TitlesOfParts>
    <vt:vector size="70" baseType="lpstr">
      <vt:lpstr>MS Mincho</vt:lpstr>
      <vt:lpstr>方正宋一_GBK</vt:lpstr>
      <vt:lpstr>黑体</vt:lpstr>
      <vt:lpstr>楷体</vt:lpstr>
      <vt:lpstr>楷体_GB2312</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675</cp:revision>
  <dcterms:created xsi:type="dcterms:W3CDTF">2020-11-06T05:24:00Z</dcterms:created>
  <dcterms:modified xsi:type="dcterms:W3CDTF">2025-11-14T05:11:17Z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